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8"/>
  </p:notesMasterIdLst>
  <p:sldIdLst>
    <p:sldId id="258" r:id="rId6"/>
    <p:sldId id="359" r:id="rId7"/>
    <p:sldId id="259" r:id="rId8"/>
    <p:sldId id="262" r:id="rId9"/>
    <p:sldId id="263" r:id="rId10"/>
    <p:sldId id="264" r:id="rId11"/>
    <p:sldId id="267" r:id="rId12"/>
    <p:sldId id="272" r:id="rId13"/>
    <p:sldId id="268" r:id="rId14"/>
    <p:sldId id="273" r:id="rId15"/>
    <p:sldId id="274" r:id="rId16"/>
    <p:sldId id="276" r:id="rId17"/>
    <p:sldId id="277" r:id="rId18"/>
    <p:sldId id="275" r:id="rId19"/>
    <p:sldId id="270" r:id="rId20"/>
    <p:sldId id="288" r:id="rId21"/>
    <p:sldId id="290" r:id="rId22"/>
    <p:sldId id="286" r:id="rId23"/>
    <p:sldId id="284" r:id="rId24"/>
    <p:sldId id="291" r:id="rId25"/>
    <p:sldId id="265"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8BC162-4D0C-785B-8C47-76597D52BE1C}" name="Carrie Mitchell" initials="CM" userId="S::carrie.mitchell@mfmac.com::826484a9-97ce-42dd-b47f-089a2ce512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C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65" autoAdjust="0"/>
    <p:restoredTop sz="54964" autoAdjust="0"/>
  </p:normalViewPr>
  <p:slideViewPr>
    <p:cSldViewPr snapToGrid="0">
      <p:cViewPr varScale="1">
        <p:scale>
          <a:sx n="61" d="100"/>
          <a:sy n="61" d="100"/>
        </p:scale>
        <p:origin x="1716" y="60"/>
      </p:cViewPr>
      <p:guideLst/>
    </p:cSldViewPr>
  </p:slideViewPr>
  <p:notesTextViewPr>
    <p:cViewPr>
      <p:scale>
        <a:sx n="1" d="1"/>
        <a:sy n="1" d="1"/>
      </p:scale>
      <p:origin x="0" y="-70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132E5-B51A-4EBE-8AEE-7CE4E3174E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C3F6CE02-84F4-4539-865B-FC48DD43CE57}">
      <dgm:prSet phldrT="[Text]" phldr="0"/>
      <dgm:spPr/>
      <dgm:t>
        <a:bodyPr/>
        <a:lstStyle/>
        <a:p>
          <a:r>
            <a:rPr lang="en-GB" dirty="0"/>
            <a:t>Look ahead and assess if changes are likely in future</a:t>
          </a:r>
        </a:p>
      </dgm:t>
    </dgm:pt>
    <dgm:pt modelId="{F359CA1F-AF58-494D-A867-5842E2A8C19B}" type="parTrans" cxnId="{485ACD23-B8BF-48AA-B98B-5797927977DC}">
      <dgm:prSet/>
      <dgm:spPr/>
      <dgm:t>
        <a:bodyPr/>
        <a:lstStyle/>
        <a:p>
          <a:endParaRPr lang="en-GB"/>
        </a:p>
      </dgm:t>
    </dgm:pt>
    <dgm:pt modelId="{9AA07C21-DADC-415E-BF53-4AD51C949501}" type="sibTrans" cxnId="{485ACD23-B8BF-48AA-B98B-5797927977DC}">
      <dgm:prSet/>
      <dgm:spPr/>
      <dgm:t>
        <a:bodyPr/>
        <a:lstStyle/>
        <a:p>
          <a:endParaRPr lang="en-GB"/>
        </a:p>
      </dgm:t>
    </dgm:pt>
    <dgm:pt modelId="{E5EB9AAB-04B2-4787-AE0A-6E7D542ED6C3}">
      <dgm:prSet phldrT="[Text]" phldr="0"/>
      <dgm:spPr/>
      <dgm:t>
        <a:bodyPr/>
        <a:lstStyle/>
        <a:p>
          <a:r>
            <a:rPr lang="en-GB" dirty="0"/>
            <a:t>Ensure senior leadership are aware of the issue</a:t>
          </a:r>
        </a:p>
      </dgm:t>
    </dgm:pt>
    <dgm:pt modelId="{7B936FA8-3FB2-4EF3-B075-4B561434641A}" type="parTrans" cxnId="{C9818E1F-6A6E-4467-8245-C731F2712A75}">
      <dgm:prSet/>
      <dgm:spPr/>
      <dgm:t>
        <a:bodyPr/>
        <a:lstStyle/>
        <a:p>
          <a:endParaRPr lang="en-GB"/>
        </a:p>
      </dgm:t>
    </dgm:pt>
    <dgm:pt modelId="{0F6AB90C-26CF-44F6-BDAA-3FB51865B910}" type="sibTrans" cxnId="{C9818E1F-6A6E-4467-8245-C731F2712A75}">
      <dgm:prSet/>
      <dgm:spPr/>
      <dgm:t>
        <a:bodyPr/>
        <a:lstStyle/>
        <a:p>
          <a:endParaRPr lang="en-GB"/>
        </a:p>
      </dgm:t>
    </dgm:pt>
    <dgm:pt modelId="{3D088B5B-683B-4515-8F08-F684DC82BC40}">
      <dgm:prSet phldrT="[Text]" phldr="0"/>
      <dgm:spPr/>
      <dgm:t>
        <a:bodyPr/>
        <a:lstStyle/>
        <a:p>
          <a:r>
            <a:rPr lang="en-GB" dirty="0"/>
            <a:t>Look at and, if necessary, update current flexibility clauses (but be aware of their limitations)</a:t>
          </a:r>
        </a:p>
      </dgm:t>
    </dgm:pt>
    <dgm:pt modelId="{461C5603-1B37-4E7D-97E1-BCDF8ABB9528}" type="parTrans" cxnId="{226E1609-FA33-43F1-838C-124503BF12D0}">
      <dgm:prSet/>
      <dgm:spPr/>
      <dgm:t>
        <a:bodyPr/>
        <a:lstStyle/>
        <a:p>
          <a:endParaRPr lang="en-GB"/>
        </a:p>
      </dgm:t>
    </dgm:pt>
    <dgm:pt modelId="{EF96F7E9-5AA1-4896-BCBE-37E089620F56}" type="sibTrans" cxnId="{226E1609-FA33-43F1-838C-124503BF12D0}">
      <dgm:prSet/>
      <dgm:spPr/>
      <dgm:t>
        <a:bodyPr/>
        <a:lstStyle/>
        <a:p>
          <a:endParaRPr lang="en-GB"/>
        </a:p>
      </dgm:t>
    </dgm:pt>
    <dgm:pt modelId="{ED1A1FB7-C9F9-4980-A09E-D72542F2AD8B}">
      <dgm:prSet phldrT="[Text]" phldr="0"/>
      <dgm:spPr/>
      <dgm:t>
        <a:bodyPr/>
        <a:lstStyle/>
        <a:p>
          <a:r>
            <a:rPr lang="en-GB" dirty="0"/>
            <a:t>Consider if clauses relating to restricted variations can be made more flexible</a:t>
          </a:r>
        </a:p>
      </dgm:t>
    </dgm:pt>
    <dgm:pt modelId="{B367A14F-371F-4F3C-9D37-63F31B8C4556}" type="parTrans" cxnId="{BB06322E-1ED5-425D-B326-626044E371A6}">
      <dgm:prSet/>
      <dgm:spPr/>
      <dgm:t>
        <a:bodyPr/>
        <a:lstStyle/>
        <a:p>
          <a:endParaRPr lang="en-GB"/>
        </a:p>
      </dgm:t>
    </dgm:pt>
    <dgm:pt modelId="{9A358F1E-F80A-4A46-AE13-1FD6E7F640B8}" type="sibTrans" cxnId="{BB06322E-1ED5-425D-B326-626044E371A6}">
      <dgm:prSet/>
      <dgm:spPr/>
      <dgm:t>
        <a:bodyPr/>
        <a:lstStyle/>
        <a:p>
          <a:endParaRPr lang="en-GB"/>
        </a:p>
      </dgm:t>
    </dgm:pt>
    <dgm:pt modelId="{906BAB8E-0C01-4BA6-B216-8C3947D524BD}">
      <dgm:prSet/>
      <dgm:spPr/>
      <dgm:t>
        <a:bodyPr/>
        <a:lstStyle/>
        <a:p>
          <a:r>
            <a:rPr lang="en-GB" dirty="0"/>
            <a:t>Think practically – create a structured approach to consultation</a:t>
          </a:r>
        </a:p>
      </dgm:t>
    </dgm:pt>
    <dgm:pt modelId="{D50BC5D4-A23A-4BB8-A836-EBFCF0BCA568}" type="parTrans" cxnId="{11D09A3F-3978-428B-A0F6-C33B36E039E8}">
      <dgm:prSet/>
      <dgm:spPr/>
      <dgm:t>
        <a:bodyPr/>
        <a:lstStyle/>
        <a:p>
          <a:endParaRPr lang="en-GB"/>
        </a:p>
      </dgm:t>
    </dgm:pt>
    <dgm:pt modelId="{935AB45F-2E22-4B86-80EA-A35B718AC447}" type="sibTrans" cxnId="{11D09A3F-3978-428B-A0F6-C33B36E039E8}">
      <dgm:prSet/>
      <dgm:spPr/>
      <dgm:t>
        <a:bodyPr/>
        <a:lstStyle/>
        <a:p>
          <a:endParaRPr lang="en-GB"/>
        </a:p>
      </dgm:t>
    </dgm:pt>
    <dgm:pt modelId="{6166DBF3-A28C-4703-A23B-8F152461AF71}" type="pres">
      <dgm:prSet presAssocID="{A2F132E5-B51A-4EBE-8AEE-7CE4E3174E0D}" presName="diagram" presStyleCnt="0">
        <dgm:presLayoutVars>
          <dgm:dir/>
          <dgm:resizeHandles val="exact"/>
        </dgm:presLayoutVars>
      </dgm:prSet>
      <dgm:spPr/>
    </dgm:pt>
    <dgm:pt modelId="{3F29E944-2864-4DC5-A1E8-330E0F543AF7}" type="pres">
      <dgm:prSet presAssocID="{C3F6CE02-84F4-4539-865B-FC48DD43CE57}" presName="node" presStyleLbl="node1" presStyleIdx="0" presStyleCnt="5">
        <dgm:presLayoutVars>
          <dgm:bulletEnabled val="1"/>
        </dgm:presLayoutVars>
      </dgm:prSet>
      <dgm:spPr/>
    </dgm:pt>
    <dgm:pt modelId="{6D0E63F0-177E-430C-AD46-10EFE9549253}" type="pres">
      <dgm:prSet presAssocID="{9AA07C21-DADC-415E-BF53-4AD51C949501}" presName="sibTrans" presStyleCnt="0"/>
      <dgm:spPr/>
    </dgm:pt>
    <dgm:pt modelId="{6245E265-E8A4-42F3-9AA8-A0D9F0E55FB5}" type="pres">
      <dgm:prSet presAssocID="{E5EB9AAB-04B2-4787-AE0A-6E7D542ED6C3}" presName="node" presStyleLbl="node1" presStyleIdx="1" presStyleCnt="5">
        <dgm:presLayoutVars>
          <dgm:bulletEnabled val="1"/>
        </dgm:presLayoutVars>
      </dgm:prSet>
      <dgm:spPr/>
    </dgm:pt>
    <dgm:pt modelId="{96F99174-9489-40E4-BC5D-F96E3156E185}" type="pres">
      <dgm:prSet presAssocID="{0F6AB90C-26CF-44F6-BDAA-3FB51865B910}" presName="sibTrans" presStyleCnt="0"/>
      <dgm:spPr/>
    </dgm:pt>
    <dgm:pt modelId="{AC019C25-0A05-4310-B461-5886F9D4E3D5}" type="pres">
      <dgm:prSet presAssocID="{906BAB8E-0C01-4BA6-B216-8C3947D524BD}" presName="node" presStyleLbl="node1" presStyleIdx="2" presStyleCnt="5">
        <dgm:presLayoutVars>
          <dgm:bulletEnabled val="1"/>
        </dgm:presLayoutVars>
      </dgm:prSet>
      <dgm:spPr/>
    </dgm:pt>
    <dgm:pt modelId="{2D675877-A838-447B-B4FC-39A7EC6EBE65}" type="pres">
      <dgm:prSet presAssocID="{935AB45F-2E22-4B86-80EA-A35B718AC447}" presName="sibTrans" presStyleCnt="0"/>
      <dgm:spPr/>
    </dgm:pt>
    <dgm:pt modelId="{B5D3F0E3-F8BF-44AA-9820-2364BFDEF24C}" type="pres">
      <dgm:prSet presAssocID="{3D088B5B-683B-4515-8F08-F684DC82BC40}" presName="node" presStyleLbl="node1" presStyleIdx="3" presStyleCnt="5">
        <dgm:presLayoutVars>
          <dgm:bulletEnabled val="1"/>
        </dgm:presLayoutVars>
      </dgm:prSet>
      <dgm:spPr/>
    </dgm:pt>
    <dgm:pt modelId="{5468CFD3-925B-4823-9EB8-C9CCED44B6A0}" type="pres">
      <dgm:prSet presAssocID="{EF96F7E9-5AA1-4896-BCBE-37E089620F56}" presName="sibTrans" presStyleCnt="0"/>
      <dgm:spPr/>
    </dgm:pt>
    <dgm:pt modelId="{B3912D3A-31AC-4930-9561-4B137D6C1CD8}" type="pres">
      <dgm:prSet presAssocID="{ED1A1FB7-C9F9-4980-A09E-D72542F2AD8B}" presName="node" presStyleLbl="node1" presStyleIdx="4" presStyleCnt="5">
        <dgm:presLayoutVars>
          <dgm:bulletEnabled val="1"/>
        </dgm:presLayoutVars>
      </dgm:prSet>
      <dgm:spPr/>
    </dgm:pt>
  </dgm:ptLst>
  <dgm:cxnLst>
    <dgm:cxn modelId="{226E1609-FA33-43F1-838C-124503BF12D0}" srcId="{A2F132E5-B51A-4EBE-8AEE-7CE4E3174E0D}" destId="{3D088B5B-683B-4515-8F08-F684DC82BC40}" srcOrd="3" destOrd="0" parTransId="{461C5603-1B37-4E7D-97E1-BCDF8ABB9528}" sibTransId="{EF96F7E9-5AA1-4896-BCBE-37E089620F56}"/>
    <dgm:cxn modelId="{C9818E1F-6A6E-4467-8245-C731F2712A75}" srcId="{A2F132E5-B51A-4EBE-8AEE-7CE4E3174E0D}" destId="{E5EB9AAB-04B2-4787-AE0A-6E7D542ED6C3}" srcOrd="1" destOrd="0" parTransId="{7B936FA8-3FB2-4EF3-B075-4B561434641A}" sibTransId="{0F6AB90C-26CF-44F6-BDAA-3FB51865B910}"/>
    <dgm:cxn modelId="{D9430821-780E-4DFB-A4B2-B9D1C20C3F99}" type="presOf" srcId="{E5EB9AAB-04B2-4787-AE0A-6E7D542ED6C3}" destId="{6245E265-E8A4-42F3-9AA8-A0D9F0E55FB5}" srcOrd="0" destOrd="0" presId="urn:microsoft.com/office/officeart/2005/8/layout/default"/>
    <dgm:cxn modelId="{09B06322-8412-46A8-8279-B4BC98376E4B}" type="presOf" srcId="{906BAB8E-0C01-4BA6-B216-8C3947D524BD}" destId="{AC019C25-0A05-4310-B461-5886F9D4E3D5}" srcOrd="0" destOrd="0" presId="urn:microsoft.com/office/officeart/2005/8/layout/default"/>
    <dgm:cxn modelId="{485ACD23-B8BF-48AA-B98B-5797927977DC}" srcId="{A2F132E5-B51A-4EBE-8AEE-7CE4E3174E0D}" destId="{C3F6CE02-84F4-4539-865B-FC48DD43CE57}" srcOrd="0" destOrd="0" parTransId="{F359CA1F-AF58-494D-A867-5842E2A8C19B}" sibTransId="{9AA07C21-DADC-415E-BF53-4AD51C949501}"/>
    <dgm:cxn modelId="{BB06322E-1ED5-425D-B326-626044E371A6}" srcId="{A2F132E5-B51A-4EBE-8AEE-7CE4E3174E0D}" destId="{ED1A1FB7-C9F9-4980-A09E-D72542F2AD8B}" srcOrd="4" destOrd="0" parTransId="{B367A14F-371F-4F3C-9D37-63F31B8C4556}" sibTransId="{9A358F1E-F80A-4A46-AE13-1FD6E7F640B8}"/>
    <dgm:cxn modelId="{4C5B1238-DEE0-480C-8D51-49DAE04C39EF}" type="presOf" srcId="{ED1A1FB7-C9F9-4980-A09E-D72542F2AD8B}" destId="{B3912D3A-31AC-4930-9561-4B137D6C1CD8}" srcOrd="0" destOrd="0" presId="urn:microsoft.com/office/officeart/2005/8/layout/default"/>
    <dgm:cxn modelId="{11D09A3F-3978-428B-A0F6-C33B36E039E8}" srcId="{A2F132E5-B51A-4EBE-8AEE-7CE4E3174E0D}" destId="{906BAB8E-0C01-4BA6-B216-8C3947D524BD}" srcOrd="2" destOrd="0" parTransId="{D50BC5D4-A23A-4BB8-A836-EBFCF0BCA568}" sibTransId="{935AB45F-2E22-4B86-80EA-A35B718AC447}"/>
    <dgm:cxn modelId="{B852EB87-AB16-4569-9067-305F188811C0}" type="presOf" srcId="{3D088B5B-683B-4515-8F08-F684DC82BC40}" destId="{B5D3F0E3-F8BF-44AA-9820-2364BFDEF24C}" srcOrd="0" destOrd="0" presId="urn:microsoft.com/office/officeart/2005/8/layout/default"/>
    <dgm:cxn modelId="{F94406C5-272F-4A55-83A7-207D61300449}" type="presOf" srcId="{A2F132E5-B51A-4EBE-8AEE-7CE4E3174E0D}" destId="{6166DBF3-A28C-4703-A23B-8F152461AF71}" srcOrd="0" destOrd="0" presId="urn:microsoft.com/office/officeart/2005/8/layout/default"/>
    <dgm:cxn modelId="{B4FA3BFF-F440-4162-AD7A-E767A9833610}" type="presOf" srcId="{C3F6CE02-84F4-4539-865B-FC48DD43CE57}" destId="{3F29E944-2864-4DC5-A1E8-330E0F543AF7}" srcOrd="0" destOrd="0" presId="urn:microsoft.com/office/officeart/2005/8/layout/default"/>
    <dgm:cxn modelId="{EEB254DB-30FC-4BFC-BE05-212F7939D8AC}" type="presParOf" srcId="{6166DBF3-A28C-4703-A23B-8F152461AF71}" destId="{3F29E944-2864-4DC5-A1E8-330E0F543AF7}" srcOrd="0" destOrd="0" presId="urn:microsoft.com/office/officeart/2005/8/layout/default"/>
    <dgm:cxn modelId="{7CE45D95-0CB0-48B8-8DB5-AD10B50789FF}" type="presParOf" srcId="{6166DBF3-A28C-4703-A23B-8F152461AF71}" destId="{6D0E63F0-177E-430C-AD46-10EFE9549253}" srcOrd="1" destOrd="0" presId="urn:microsoft.com/office/officeart/2005/8/layout/default"/>
    <dgm:cxn modelId="{75410882-73B6-4D73-8639-52214467D502}" type="presParOf" srcId="{6166DBF3-A28C-4703-A23B-8F152461AF71}" destId="{6245E265-E8A4-42F3-9AA8-A0D9F0E55FB5}" srcOrd="2" destOrd="0" presId="urn:microsoft.com/office/officeart/2005/8/layout/default"/>
    <dgm:cxn modelId="{0E93A34E-C1DD-4D3C-9C87-2EE51051E080}" type="presParOf" srcId="{6166DBF3-A28C-4703-A23B-8F152461AF71}" destId="{96F99174-9489-40E4-BC5D-F96E3156E185}" srcOrd="3" destOrd="0" presId="urn:microsoft.com/office/officeart/2005/8/layout/default"/>
    <dgm:cxn modelId="{3D43E20B-F8A7-483D-95C2-FF663405BA52}" type="presParOf" srcId="{6166DBF3-A28C-4703-A23B-8F152461AF71}" destId="{AC019C25-0A05-4310-B461-5886F9D4E3D5}" srcOrd="4" destOrd="0" presId="urn:microsoft.com/office/officeart/2005/8/layout/default"/>
    <dgm:cxn modelId="{22B9F78D-197E-4EE7-A7EF-F020DE9D9E01}" type="presParOf" srcId="{6166DBF3-A28C-4703-A23B-8F152461AF71}" destId="{2D675877-A838-447B-B4FC-39A7EC6EBE65}" srcOrd="5" destOrd="0" presId="urn:microsoft.com/office/officeart/2005/8/layout/default"/>
    <dgm:cxn modelId="{3305DE49-53A3-4FE7-B575-5C98028E5CAE}" type="presParOf" srcId="{6166DBF3-A28C-4703-A23B-8F152461AF71}" destId="{B5D3F0E3-F8BF-44AA-9820-2364BFDEF24C}" srcOrd="6" destOrd="0" presId="urn:microsoft.com/office/officeart/2005/8/layout/default"/>
    <dgm:cxn modelId="{7931DFA6-A663-416F-BFE6-46DDF19FBDF8}" type="presParOf" srcId="{6166DBF3-A28C-4703-A23B-8F152461AF71}" destId="{5468CFD3-925B-4823-9EB8-C9CCED44B6A0}" srcOrd="7" destOrd="0" presId="urn:microsoft.com/office/officeart/2005/8/layout/default"/>
    <dgm:cxn modelId="{7DAE4DCF-27E2-4C45-BCC7-0DFD94AAAE29}" type="presParOf" srcId="{6166DBF3-A28C-4703-A23B-8F152461AF71}" destId="{B3912D3A-31AC-4930-9561-4B137D6C1CD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9E944-2864-4DC5-A1E8-330E0F543AF7}">
      <dsp:nvSpPr>
        <dsp:cNvPr id="0" name=""/>
        <dsp:cNvSpPr/>
      </dsp:nvSpPr>
      <dsp:spPr>
        <a:xfrm>
          <a:off x="285013" y="387"/>
          <a:ext cx="3174964" cy="19049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Look ahead and assess if changes are likely in future</a:t>
          </a:r>
        </a:p>
      </dsp:txBody>
      <dsp:txXfrm>
        <a:off x="285013" y="387"/>
        <a:ext cx="3174964" cy="1904978"/>
      </dsp:txXfrm>
    </dsp:sp>
    <dsp:sp modelId="{6245E265-E8A4-42F3-9AA8-A0D9F0E55FB5}">
      <dsp:nvSpPr>
        <dsp:cNvPr id="0" name=""/>
        <dsp:cNvSpPr/>
      </dsp:nvSpPr>
      <dsp:spPr>
        <a:xfrm>
          <a:off x="3777474" y="387"/>
          <a:ext cx="3174964" cy="19049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Ensure senior leadership are aware of the issue</a:t>
          </a:r>
        </a:p>
      </dsp:txBody>
      <dsp:txXfrm>
        <a:off x="3777474" y="387"/>
        <a:ext cx="3174964" cy="1904978"/>
      </dsp:txXfrm>
    </dsp:sp>
    <dsp:sp modelId="{AC019C25-0A05-4310-B461-5886F9D4E3D5}">
      <dsp:nvSpPr>
        <dsp:cNvPr id="0" name=""/>
        <dsp:cNvSpPr/>
      </dsp:nvSpPr>
      <dsp:spPr>
        <a:xfrm>
          <a:off x="7269935" y="387"/>
          <a:ext cx="3174964" cy="19049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Think practically – create a structured approach to consultation</a:t>
          </a:r>
        </a:p>
      </dsp:txBody>
      <dsp:txXfrm>
        <a:off x="7269935" y="387"/>
        <a:ext cx="3174964" cy="1904978"/>
      </dsp:txXfrm>
    </dsp:sp>
    <dsp:sp modelId="{B5D3F0E3-F8BF-44AA-9820-2364BFDEF24C}">
      <dsp:nvSpPr>
        <dsp:cNvPr id="0" name=""/>
        <dsp:cNvSpPr/>
      </dsp:nvSpPr>
      <dsp:spPr>
        <a:xfrm>
          <a:off x="2031243" y="2222862"/>
          <a:ext cx="3174964" cy="19049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Look at and, if necessary, update current flexibility clauses (but be aware of their limitations)</a:t>
          </a:r>
        </a:p>
      </dsp:txBody>
      <dsp:txXfrm>
        <a:off x="2031243" y="2222862"/>
        <a:ext cx="3174964" cy="1904978"/>
      </dsp:txXfrm>
    </dsp:sp>
    <dsp:sp modelId="{B3912D3A-31AC-4930-9561-4B137D6C1CD8}">
      <dsp:nvSpPr>
        <dsp:cNvPr id="0" name=""/>
        <dsp:cNvSpPr/>
      </dsp:nvSpPr>
      <dsp:spPr>
        <a:xfrm>
          <a:off x="5523704" y="2222862"/>
          <a:ext cx="3174964" cy="19049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Consider if clauses relating to restricted variations can be made more flexible</a:t>
          </a:r>
        </a:p>
      </dsp:txBody>
      <dsp:txXfrm>
        <a:off x="5523704" y="2222862"/>
        <a:ext cx="3174964" cy="19049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944CF-5C33-4032-8CCF-5B709B880670}" type="datetimeFigureOut">
              <a:rPr lang="en-GB" smtClean="0"/>
              <a:t>13/11/2025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1EE53-9C3D-4C84-86AC-4FE4823E0B65}" type="slidenum">
              <a:rPr lang="en-GB" smtClean="0"/>
              <a:t>‹#›</a:t>
            </a:fld>
            <a:endParaRPr lang="en-GB" dirty="0"/>
          </a:p>
        </p:txBody>
      </p:sp>
    </p:spTree>
    <p:extLst>
      <p:ext uri="{BB962C8B-B14F-4D97-AF65-F5344CB8AC3E}">
        <p14:creationId xmlns:p14="http://schemas.microsoft.com/office/powerpoint/2010/main" val="178366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q=Trade+Union+Act+2016&amp;safe=active&amp;sca_esv=c019091b52478373&amp;ei=l-0SaaDaNrenkdUPlMH7SA&amp;ved=2ahUKEwig_Na90emQAxWMXUEAHQe6EugQgK4QegQIARAC&amp;uact=5&amp;oq=employment+rights+bill+repeal+of+trade+union+act+2016&amp;gs_lp=Egxnd3Mtd2l6LXNlcnAiNWVtcGxveW1lbnQgcmlnaHRzIGJpbGwgcmVwZWFsIG9mIHRyYWRlIHVuaW9uIGFjdCAyMDE2MgUQIRifBTIFECEYnwUyBRAhGJ8FMgUQIRifBTIFECEYnwUyBRAhGJ8FMgUQIRifBTIFECEYnwUyBRAhGJ8FMgUQIRifBUiIQVCsCliKPHAFeACQAQCYAdMBoAGnIqoBBjEuMzMuMbgBA8gBAPgBAZgCJ6AC_SLCAgoQABiwAxjWBBhHwgIFEAAYgATCAgYQABgWGB7CAgUQIRigAcICBxAhGKABGArCAgQQIRgVwgIEECEYCpgDAOIDBRIBMSBAiAYBkAYIkgcGNS4zMy4xoAef4gGyBwYwLjMzLjG4B-YiwgcHMC4yOS4xMMgHZg&amp;sclient=gws-wiz-serp&amp;mstk=AUtExfAIrgwPJHnzQtbM5nLfywgv2OZ2YEU118SqnTx9bQbZs7tjdHwr7sld4-OUBiC31_umhONHG657IQATPclMFxwhN0a8CXRls0hcSXZeWzmxDaxauoAiqIBo23-lif3wP-I&amp;csui=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ssets.publishing.service.gov.uk/media/686507a33b77477f9da0726e/implementing-the-employment-rights-bill-roadmap.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and thank you very much for joining our webinar today on </a:t>
            </a:r>
            <a:r>
              <a:rPr lang="en-GB" sz="1200" b="1" kern="1200" dirty="0">
                <a:solidFill>
                  <a:schemeClr val="tx1"/>
                </a:solidFill>
                <a:effectLst/>
                <a:latin typeface="+mn-lt"/>
                <a:ea typeface="+mn-ea"/>
                <a:cs typeface="+mn-cs"/>
              </a:rPr>
              <a:t>the Employment Rights Bill.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those who have not joined before, my name is Innes Clark, I head up the employment law team at Morton Fraser MacRoberts.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I'm joined today by Lindsey Cartwright who is also a partner in the team. Lindsey has many years of experience of advising employers on a very wide range of employment law issues.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part 4 of our 4 part series on the Employment Rights Bill which we have been running this year focusing on different elements of the Bill. If you missed parts 1, 2 or 3 - you can find recordings on the Insights section of our website.</a:t>
            </a:r>
          </a:p>
          <a:p>
            <a:endParaRPr lang="en-GB" sz="1200" kern="1200" dirty="0">
              <a:solidFill>
                <a:schemeClr val="tx1"/>
              </a:solidFill>
              <a:effectLst/>
              <a:latin typeface="+mn-lt"/>
              <a:ea typeface="+mn-ea"/>
              <a:cs typeface="+mn-cs"/>
            </a:endParaRPr>
          </a:p>
          <a:p>
            <a:r>
              <a:rPr lang="en-GB" dirty="0"/>
              <a:t>[SLIDE]</a:t>
            </a:r>
          </a:p>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1</a:t>
            </a:fld>
            <a:endParaRPr lang="en-GB" dirty="0"/>
          </a:p>
        </p:txBody>
      </p:sp>
    </p:spTree>
    <p:extLst>
      <p:ext uri="{BB962C8B-B14F-4D97-AF65-F5344CB8AC3E}">
        <p14:creationId xmlns:p14="http://schemas.microsoft.com/office/powerpoint/2010/main" val="2762011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tribunals will apply these factors, the weight they are given and other factors that may be taken into account will be determined by case law over time</a:t>
            </a:r>
          </a:p>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11</a:t>
            </a:fld>
            <a:endParaRPr lang="en-GB" dirty="0"/>
          </a:p>
        </p:txBody>
      </p:sp>
    </p:spTree>
    <p:extLst>
      <p:ext uri="{BB962C8B-B14F-4D97-AF65-F5344CB8AC3E}">
        <p14:creationId xmlns:p14="http://schemas.microsoft.com/office/powerpoint/2010/main" val="9290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12</a:t>
            </a:fld>
            <a:endParaRPr lang="en-GB" dirty="0"/>
          </a:p>
        </p:txBody>
      </p:sp>
    </p:spTree>
    <p:extLst>
      <p:ext uri="{BB962C8B-B14F-4D97-AF65-F5344CB8AC3E}">
        <p14:creationId xmlns:p14="http://schemas.microsoft.com/office/powerpoint/2010/main" val="375772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Clauses where variation is restricted being hours, shift timings etc </a:t>
            </a:r>
          </a:p>
        </p:txBody>
      </p:sp>
      <p:sp>
        <p:nvSpPr>
          <p:cNvPr id="4" name="Slide Number Placeholder 3"/>
          <p:cNvSpPr>
            <a:spLocks noGrp="1"/>
          </p:cNvSpPr>
          <p:nvPr>
            <p:ph type="sldNum" sz="quarter" idx="5"/>
          </p:nvPr>
        </p:nvSpPr>
        <p:spPr/>
        <p:txBody>
          <a:bodyPr/>
          <a:lstStyle/>
          <a:p>
            <a:fld id="{1A91EE53-9C3D-4C84-86AC-4FE4823E0B65}" type="slidenum">
              <a:rPr lang="en-GB" smtClean="0"/>
              <a:t>14</a:t>
            </a:fld>
            <a:endParaRPr lang="en-GB" dirty="0"/>
          </a:p>
        </p:txBody>
      </p:sp>
    </p:spTree>
    <p:extLst>
      <p:ext uri="{BB962C8B-B14F-4D97-AF65-F5344CB8AC3E}">
        <p14:creationId xmlns:p14="http://schemas.microsoft.com/office/powerpoint/2010/main" val="3522651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slide deals with changes that will take effect immediately when the Bill comes into force and two months after that date.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These changes will really only effect unionised employers at this stage.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key points to note here are:-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Repeal of Strikes (Minimum Service Levels) Act - this legislation allowed for minimum service levels during strike action in sectors like transport, health, fire and rescue and education. This was never used in practice by any employer but it will be repealed.</a:t>
            </a:r>
            <a:endParaRPr lang="en-GB" dirty="0"/>
          </a:p>
          <a:p>
            <a:endParaRPr lang="en-GB" dirty="0"/>
          </a:p>
          <a:p>
            <a:r>
              <a:rPr lang="en-GB" dirty="0"/>
              <a:t>The Employment Rights Bill will also repeal most of the </a:t>
            </a:r>
            <a:r>
              <a:rPr lang="en-GB" dirty="0">
                <a:effectLst/>
                <a:hlinkClick r:id="rId3"/>
              </a:rPr>
              <a:t>Trade Union Act 2016</a:t>
            </a:r>
            <a:r>
              <a:rPr lang="en-GB" dirty="0"/>
              <a:t>, which means:-</a:t>
            </a:r>
          </a:p>
          <a:p>
            <a:endParaRPr lang="en-GB" dirty="0"/>
          </a:p>
          <a:p>
            <a:pPr marL="171450" indent="-171450">
              <a:buFont typeface="Arial" panose="020B0604020202020204" pitchFamily="34" charset="0"/>
              <a:buChar char="•"/>
            </a:pPr>
            <a:r>
              <a:rPr lang="en-GB" dirty="0"/>
              <a:t>the end of the 50% turnout threshold which I mentioned earlier – so moving forward it will simple majority of those who vote. This </a:t>
            </a:r>
            <a:r>
              <a:rPr lang="en-GB" sz="1200" b="0" i="0" kern="1200" dirty="0">
                <a:solidFill>
                  <a:schemeClr val="tx1"/>
                </a:solidFill>
                <a:effectLst/>
                <a:latin typeface="+mn-lt"/>
                <a:ea typeface="+mn-ea"/>
                <a:cs typeface="+mn-cs"/>
              </a:rPr>
              <a:t>was intended to take effect two months after the Bill receives Royal Assent. However, this particular change is being delayed to align as closely as possible with the introduction of e-balloting. E-balloting rules are intended to come into force in April 2026.</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required notice period for strikes will reduce from 14 to 10 days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validity of a strike mandate will increase from 6 to 12 months</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repeal of the Trade Union Act, also simplifies the information required in ballot notices and also </a:t>
            </a:r>
            <a:r>
              <a:rPr lang="en-GB" dirty="0"/>
              <a:t>removes other administrative barriers to trade union activity</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Taken together this will allow for more freedom for trade unions to organize industrial action and the threshold change will make it more likely that industrial action will take place.</a:t>
            </a:r>
          </a:p>
          <a:p>
            <a:pPr marL="0" indent="0">
              <a:buFont typeface="Arial" panose="020B0604020202020204" pitchFamily="34" charset="0"/>
              <a:buNone/>
            </a:pPr>
            <a:endParaRPr lang="en-GB" sz="1200" b="0" i="1"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Dismissal for taking part in industrial action will become 'automatically unfair’. In addition, at present an employee is only protected for the first 12 weeks of strike action. The Bill will remove the current 12-week limit so that the protection is indefinite.</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So, some important changes which strengthen the powers of trade unions but, as the slides says, the most significant impact for employers will be felt from April next year and beyond….</a:t>
            </a:r>
          </a:p>
        </p:txBody>
      </p:sp>
      <p:sp>
        <p:nvSpPr>
          <p:cNvPr id="4" name="Slide Number Placeholder 3"/>
          <p:cNvSpPr>
            <a:spLocks noGrp="1"/>
          </p:cNvSpPr>
          <p:nvPr>
            <p:ph type="sldNum" sz="quarter" idx="5"/>
          </p:nvPr>
        </p:nvSpPr>
        <p:spPr/>
        <p:txBody>
          <a:bodyPr/>
          <a:lstStyle/>
          <a:p>
            <a:fld id="{1A91EE53-9C3D-4C84-86AC-4FE4823E0B65}" type="slidenum">
              <a:rPr lang="en-GB" smtClean="0"/>
              <a:t>15</a:t>
            </a:fld>
            <a:endParaRPr lang="en-GB" dirty="0"/>
          </a:p>
        </p:txBody>
      </p:sp>
    </p:spTree>
    <p:extLst>
      <p:ext uri="{BB962C8B-B14F-4D97-AF65-F5344CB8AC3E}">
        <p14:creationId xmlns:p14="http://schemas.microsoft.com/office/powerpoint/2010/main" val="78046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time constraints I’m not going to spend too much time on the next two slides but rather I just wanted to highlight the shear amount of change that is coming our way in 2026.</a:t>
            </a:r>
          </a:p>
          <a:p>
            <a:endParaRPr lang="en-GB" dirty="0"/>
          </a:p>
          <a:p>
            <a:r>
              <a:rPr lang="en-GB" dirty="0"/>
              <a:t>If you are interested in knowing more then please consider joining us for our webinar on 15 January on what to expect in employment law in 2026. If you search for MFMac events online you can sign up for free.</a:t>
            </a:r>
          </a:p>
          <a:p>
            <a:endParaRPr lang="en-GB" dirty="0"/>
          </a:p>
          <a:p>
            <a:r>
              <a:rPr lang="en-GB" dirty="0"/>
              <a:t>For now though, just to highlight one or two points……………… firstly dealing with changes that are due to come into force in April 2026….</a:t>
            </a:r>
          </a:p>
          <a:p>
            <a:endParaRPr lang="en-GB" dirty="0"/>
          </a:p>
          <a:p>
            <a:pPr marL="171450" indent="-171450">
              <a:buFont typeface="Arial" panose="020B0604020202020204" pitchFamily="34" charset="0"/>
              <a:buChar char="•"/>
            </a:pPr>
            <a:r>
              <a:rPr lang="en-GB" dirty="0"/>
              <a:t>Paternity leave and parental leave will become a day 1 right – so changes will be needed to policy documents</a:t>
            </a:r>
          </a:p>
          <a:p>
            <a:pPr marL="171450" indent="-171450">
              <a:buFont typeface="Arial" panose="020B0604020202020204" pitchFamily="34" charset="0"/>
              <a:buChar char="•"/>
            </a:pPr>
            <a:r>
              <a:rPr lang="en-GB" dirty="0"/>
              <a:t>Removal of qualifying days for SSP – possible changes to contracts/policy documents</a:t>
            </a:r>
          </a:p>
          <a:p>
            <a:pPr marL="171450" indent="-171450">
              <a:buFont typeface="Arial" panose="020B0604020202020204" pitchFamily="34" charset="0"/>
              <a:buChar char="•"/>
            </a:pPr>
            <a:r>
              <a:rPr lang="en-GB" dirty="0"/>
              <a:t>Doubling of collective redundancy protective award from 90 to 180 days per employee</a:t>
            </a:r>
          </a:p>
          <a:p>
            <a:pPr marL="171450" indent="-171450">
              <a:buFont typeface="Arial" panose="020B0604020202020204" pitchFamily="34" charset="0"/>
              <a:buChar char="•"/>
            </a:pPr>
            <a:r>
              <a:rPr lang="en-GB" dirty="0"/>
              <a:t>Simplification of trade union recognition process – this coupled with rights of access/right to join a trade union (October) – we will see increased pressure on employers to recognise trade unions</a:t>
            </a:r>
          </a:p>
          <a:p>
            <a:pPr marL="171450" indent="-171450">
              <a:buFont typeface="Arial" panose="020B0604020202020204" pitchFamily="34" charset="0"/>
              <a:buChar char="•"/>
            </a:pPr>
            <a:r>
              <a:rPr lang="en-GB" dirty="0"/>
              <a:t>Equality Action plans – applies only to employers with 250 or more employees. These plans must detail steps for improving gender equality including addressing the gender pay gap and supporting employees though the menopause. This will only be voluntary for April 2026 before becoming mandatory in 2027</a:t>
            </a:r>
          </a:p>
          <a:p>
            <a:pPr marL="171450" indent="-171450">
              <a:buFont typeface="Arial" panose="020B0604020202020204" pitchFamily="34" charset="0"/>
              <a:buChar char="•"/>
            </a:pPr>
            <a:r>
              <a:rPr lang="en-GB" dirty="0"/>
              <a:t>Separate legislation is planned for race and disability pay gap reporting but this is still some time away – 2027 or 2028.</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16</a:t>
            </a:fld>
            <a:endParaRPr lang="en-GB" dirty="0"/>
          </a:p>
        </p:txBody>
      </p:sp>
    </p:spTree>
    <p:extLst>
      <p:ext uri="{BB962C8B-B14F-4D97-AF65-F5344CB8AC3E}">
        <p14:creationId xmlns:p14="http://schemas.microsoft.com/office/powerpoint/2010/main" val="1035309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50AB8-C7FC-D025-5BBB-F4D4435B5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7EF68-03DF-51DD-44FC-C942F4A03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47241-9982-1D06-33F3-40C31644C1EA}"/>
              </a:ext>
            </a:extLst>
          </p:cNvPr>
          <p:cNvSpPr>
            <a:spLocks noGrp="1"/>
          </p:cNvSpPr>
          <p:nvPr>
            <p:ph type="body" idx="1"/>
          </p:nvPr>
        </p:nvSpPr>
        <p:spPr/>
        <p:txBody>
          <a:bodyPr/>
          <a:lstStyle/>
          <a:p>
            <a:pPr marL="0" indent="0">
              <a:buFont typeface="Arial" panose="020B0604020202020204" pitchFamily="34" charset="0"/>
              <a:buNone/>
            </a:pPr>
            <a:r>
              <a:rPr lang="en-GB" dirty="0"/>
              <a:t>Turning to October 2026 and again just highlighting some of these changes….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Fire and rehire – as Lindsey has explained, this will make it far harder to make changes to terms and conditions of employment</a:t>
            </a:r>
          </a:p>
          <a:p>
            <a:pPr marL="171450" indent="-171450">
              <a:buFont typeface="Arial" panose="020B0604020202020204" pitchFamily="34" charset="0"/>
              <a:buChar char="•"/>
            </a:pPr>
            <a:r>
              <a:rPr lang="en-GB" dirty="0"/>
              <a:t>Duty to inform workers of right to join TU and strengthening TU rights of access to workplaces</a:t>
            </a:r>
          </a:p>
          <a:p>
            <a:pPr marL="171450" indent="-171450">
              <a:buFont typeface="Arial" panose="020B0604020202020204" pitchFamily="34" charset="0"/>
              <a:buChar char="•"/>
            </a:pPr>
            <a:r>
              <a:rPr lang="en-GB" dirty="0"/>
              <a:t>Requirement to take all reasonable steps to prevent sexual harassment – higher bar than current obligation to take reasonable steps</a:t>
            </a:r>
          </a:p>
          <a:p>
            <a:pPr marL="171450" indent="-171450">
              <a:buFont typeface="Arial" panose="020B0604020202020204" pitchFamily="34" charset="0"/>
              <a:buChar char="•"/>
            </a:pPr>
            <a:r>
              <a:rPr lang="en-GB" dirty="0"/>
              <a:t>ET time limit extended from 3 to 6 months – this will likely to result in an increase in the number of Employment Tribunal claims raised against employers (1</a:t>
            </a:r>
            <a:r>
              <a:rPr lang="en-GB" baseline="30000" dirty="0"/>
              <a:t>st</a:t>
            </a:r>
            <a:r>
              <a:rPr lang="en-GB" dirty="0"/>
              <a:t> December of this year – ET conciliation time limits increasing from 6 weeks to 12 weeks)</a:t>
            </a:r>
          </a:p>
          <a:p>
            <a:endParaRPr lang="en-GB" dirty="0"/>
          </a:p>
        </p:txBody>
      </p:sp>
      <p:sp>
        <p:nvSpPr>
          <p:cNvPr id="4" name="Slide Number Placeholder 3">
            <a:extLst>
              <a:ext uri="{FF2B5EF4-FFF2-40B4-BE49-F238E27FC236}">
                <a16:creationId xmlns:a16="http://schemas.microsoft.com/office/drawing/2014/main" id="{78FC43AD-C65A-A678-875B-58A46F3400F6}"/>
              </a:ext>
            </a:extLst>
          </p:cNvPr>
          <p:cNvSpPr>
            <a:spLocks noGrp="1"/>
          </p:cNvSpPr>
          <p:nvPr>
            <p:ph type="sldNum" sz="quarter" idx="5"/>
          </p:nvPr>
        </p:nvSpPr>
        <p:spPr/>
        <p:txBody>
          <a:bodyPr/>
          <a:lstStyle/>
          <a:p>
            <a:fld id="{1A91EE53-9C3D-4C84-86AC-4FE4823E0B65}" type="slidenum">
              <a:rPr lang="en-GB" smtClean="0"/>
              <a:t>17</a:t>
            </a:fld>
            <a:endParaRPr lang="en-GB" dirty="0"/>
          </a:p>
        </p:txBody>
      </p:sp>
    </p:spTree>
    <p:extLst>
      <p:ext uri="{BB962C8B-B14F-4D97-AF65-F5344CB8AC3E}">
        <p14:creationId xmlns:p14="http://schemas.microsoft.com/office/powerpoint/2010/main" val="135040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focus should be on 2026 for now, there are also a significant number of important changes currently scheduled for 2027.</a:t>
            </a:r>
          </a:p>
        </p:txBody>
      </p:sp>
      <p:sp>
        <p:nvSpPr>
          <p:cNvPr id="4" name="Slide Number Placeholder 3"/>
          <p:cNvSpPr>
            <a:spLocks noGrp="1"/>
          </p:cNvSpPr>
          <p:nvPr>
            <p:ph type="sldNum" sz="quarter" idx="5"/>
          </p:nvPr>
        </p:nvSpPr>
        <p:spPr/>
        <p:txBody>
          <a:bodyPr/>
          <a:lstStyle/>
          <a:p>
            <a:fld id="{1A91EE53-9C3D-4C84-86AC-4FE4823E0B65}" type="slidenum">
              <a:rPr lang="en-GB" smtClean="0"/>
              <a:t>18</a:t>
            </a:fld>
            <a:endParaRPr lang="en-GB" dirty="0"/>
          </a:p>
        </p:txBody>
      </p:sp>
    </p:spTree>
    <p:extLst>
      <p:ext uri="{BB962C8B-B14F-4D97-AF65-F5344CB8AC3E}">
        <p14:creationId xmlns:p14="http://schemas.microsoft.com/office/powerpoint/2010/main" val="2085478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19</a:t>
            </a:fld>
            <a:endParaRPr lang="en-GB" dirty="0"/>
          </a:p>
        </p:txBody>
      </p:sp>
    </p:spTree>
    <p:extLst>
      <p:ext uri="{BB962C8B-B14F-4D97-AF65-F5344CB8AC3E}">
        <p14:creationId xmlns:p14="http://schemas.microsoft.com/office/powerpoint/2010/main" val="3361089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2B160-A907-13EE-819E-5E77DB61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24515-F102-C5BF-87FE-404BBE1A8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63E9D-2B90-408E-631A-B1E429CF92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320805-E7C8-54EC-477B-4B9C52D64777}"/>
              </a:ext>
            </a:extLst>
          </p:cNvPr>
          <p:cNvSpPr>
            <a:spLocks noGrp="1"/>
          </p:cNvSpPr>
          <p:nvPr>
            <p:ph type="sldNum" sz="quarter" idx="5"/>
          </p:nvPr>
        </p:nvSpPr>
        <p:spPr/>
        <p:txBody>
          <a:bodyPr/>
          <a:lstStyle/>
          <a:p>
            <a:fld id="{1A91EE53-9C3D-4C84-86AC-4FE4823E0B65}" type="slidenum">
              <a:rPr lang="en-GB" smtClean="0"/>
              <a:t>20</a:t>
            </a:fld>
            <a:endParaRPr lang="en-GB" dirty="0"/>
          </a:p>
        </p:txBody>
      </p:sp>
    </p:spTree>
    <p:extLst>
      <p:ext uri="{BB962C8B-B14F-4D97-AF65-F5344CB8AC3E}">
        <p14:creationId xmlns:p14="http://schemas.microsoft.com/office/powerpoint/2010/main" val="1608715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21</a:t>
            </a:fld>
            <a:endParaRPr lang="en-GB" dirty="0"/>
          </a:p>
        </p:txBody>
      </p:sp>
    </p:spTree>
    <p:extLst>
      <p:ext uri="{BB962C8B-B14F-4D97-AF65-F5344CB8AC3E}">
        <p14:creationId xmlns:p14="http://schemas.microsoft.com/office/powerpoint/2010/main" val="339992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now getting very close to the Employment Rights Bill coming into force.  </a:t>
            </a:r>
            <a:r>
              <a:rPr lang="en-GB" dirty="0"/>
              <a:t>For those less familiar with the Bill, just a reminder that it was a key part of Labour’s election manifesto and it has been described repeatedly as a once in a generation overhaul of employment rights.</a:t>
            </a:r>
          </a:p>
          <a:p>
            <a:endParaRPr lang="en-GB" dirty="0"/>
          </a:p>
          <a:p>
            <a:r>
              <a:rPr lang="en-GB" dirty="0"/>
              <a:t>In terms of its impact, it far exceeds anything that Lindsey or I have seen over the past 30 years or so of our careers as employment lawyers.</a:t>
            </a:r>
          </a:p>
          <a:p>
            <a:endParaRPr lang="en-GB" dirty="0"/>
          </a:p>
          <a:p>
            <a:r>
              <a:rPr lang="en-GB" dirty="0"/>
              <a:t>It is an extremely far reaching piece of legislation which is very pro employee, very pro trade union and it will affect all employers.</a:t>
            </a:r>
          </a:p>
          <a:p>
            <a:endParaRPr lang="en-GB" dirty="0"/>
          </a:p>
          <a:p>
            <a:r>
              <a:rPr lang="en-GB" dirty="0"/>
              <a:t>I’ve highlighted on the slide some of the key provisions but there are many more.</a:t>
            </a:r>
          </a:p>
          <a:p>
            <a:endParaRPr lang="en-GB" dirty="0"/>
          </a:p>
          <a:p>
            <a:r>
              <a:rPr lang="en-GB" dirty="0"/>
              <a:t>One of the many issues with the Bill is that the Government created a rod for its own back when it promised the Bill within 100 days of coming into power. They achieved that but what we have is, in many cases, a framework only, with the detail of how something will work in practice subject to future consultation and future regulations.</a:t>
            </a:r>
          </a:p>
          <a:p>
            <a:endParaRPr lang="en-GB" dirty="0"/>
          </a:p>
        </p:txBody>
      </p:sp>
      <p:sp>
        <p:nvSpPr>
          <p:cNvPr id="4" name="Slide Number Placeholder 3"/>
          <p:cNvSpPr>
            <a:spLocks noGrp="1"/>
          </p:cNvSpPr>
          <p:nvPr>
            <p:ph type="sldNum" sz="quarter" idx="5"/>
          </p:nvPr>
        </p:nvSpPr>
        <p:spPr/>
        <p:txBody>
          <a:bodyPr/>
          <a:lstStyle/>
          <a:p>
            <a:fld id="{F591B30C-4387-4FC6-AE29-2A6C86F4B6B4}" type="slidenum">
              <a:rPr lang="en-GB" smtClean="0"/>
              <a:t>2</a:t>
            </a:fld>
            <a:endParaRPr lang="en-GB" dirty="0"/>
          </a:p>
        </p:txBody>
      </p:sp>
    </p:spTree>
    <p:extLst>
      <p:ext uri="{BB962C8B-B14F-4D97-AF65-F5344CB8AC3E}">
        <p14:creationId xmlns:p14="http://schemas.microsoft.com/office/powerpoint/2010/main" val="233062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what we will cover today……………………… </a:t>
            </a:r>
          </a:p>
          <a:p>
            <a:endParaRPr lang="en-GB" i="0" dirty="0"/>
          </a:p>
          <a:p>
            <a:r>
              <a:rPr lang="en-GB" i="0" dirty="0"/>
              <a:t>Our focus today is on the fire and rehire provisions and the implications for employers when it comes to changing terms and conditions of employment but we will also:-</a:t>
            </a:r>
          </a:p>
          <a:p>
            <a:endParaRPr lang="en-GB" i="0" dirty="0"/>
          </a:p>
          <a:p>
            <a:r>
              <a:rPr lang="en-GB" i="0" dirty="0"/>
              <a:t>Bring you right up to speed with where we currently are with the Employment Rights Bill and when it is expected to come into force.</a:t>
            </a:r>
          </a:p>
          <a:p>
            <a:endParaRPr lang="en-GB" i="0" dirty="0"/>
          </a:p>
          <a:p>
            <a:r>
              <a:rPr lang="en-GB" i="0" dirty="0"/>
              <a:t>We will also look at what employers should be doing in order to get ready for the many changes expected next year.</a:t>
            </a:r>
          </a:p>
          <a:p>
            <a:r>
              <a:rPr lang="en-GB" sz="1200" i="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usual there will be time at the end for your questions and when it comes to question, please use the question function which allows you to ask your question anonymously.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a reminder that this webinar is applicable to the law of Scotland, England and Wales and we will send on a recording of the webinar and the slides in the coming days.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3</a:t>
            </a:fld>
            <a:endParaRPr lang="en-GB" dirty="0"/>
          </a:p>
        </p:txBody>
      </p:sp>
    </p:spTree>
    <p:extLst>
      <p:ext uri="{BB962C8B-B14F-4D97-AF65-F5344CB8AC3E}">
        <p14:creationId xmlns:p14="http://schemas.microsoft.com/office/powerpoint/2010/main" val="328498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where are we as of today?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are still in the “ping pong” phase - and that is actually the technical term used – the Bill is currently ping ponging between the House of Lords and the House of Commons. The reason for this is that the House of Lords and House of Commons are not currently agreeing on certain provisions of the bill. The disagreement relates to the points on the slide:-</a:t>
            </a:r>
          </a:p>
          <a:p>
            <a:endParaRPr lang="en-GB" sz="1200" b="0" i="0" kern="1200" dirty="0">
              <a:solidFill>
                <a:schemeClr val="tx1"/>
              </a:solidFill>
              <a:effectLst/>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day 1 unfair dismissal rights was one of the key Labour manifesto promises in relation to employment rights – the Bill envisages a day 1 right with a statutory 9 month probationary period, with special rules to apply during that probationary period. The HOL want to simplify matters by just having a 6 month qualifying period. This makes a lot of sense but unlikely that that Government will move on this given their clear manifesto pledge to make this a day 1 right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Bill contains some incredibly complicated provisions relating to guaranteed hours for zero hour or low hour workers – another manifesto pledge - first 15 or so pages of the Bill deals with this. The House of Lords want an opt out provision for employees who are content with their current hours of work </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The House of Lords also wanted an amendment requiring the Secretary of State to take account of seasonal workers in the guaranteed hours scheme – one of the criticisms at the moment is that, for example, seasonal workers working long hours in the run up to Christmas, would have to be offered the same long hours in January which does not make any sense from a business perspective.</a:t>
            </a:r>
          </a:p>
          <a:p>
            <a:pPr marL="800100" lvl="1" indent="-342900">
              <a:buFont typeface="Arial" panose="020B0604020202020204" pitchFamily="34" charset="0"/>
              <a:buChar char="•"/>
            </a:pPr>
            <a:endParaRPr lang="en-US" sz="2000" dirty="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Bill introduces automatic enrolment for union members to contribute to the union’s political funds. As you may know, unions use their political funds to campaign on political issues that matter to their members. The Bill envisages that trade union members can opt out of this but the House of Lords want to reverse that so that a trade union member needs to opt in rather than this being automatic.  </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Finally, the House of Lords want the retention of a 50% turnout requirement for industrial action ballots –that means, as is currently the case, that at least 50% of all union members eligible to vote in the particular dispute, would be required to vote – the Bill envisages only a simple majority of those who turn out to vote.</a:t>
            </a:r>
          </a:p>
          <a:p>
            <a:pPr marL="457200" lvl="1" indent="0">
              <a:buFont typeface="Arial" panose="020B0604020202020204" pitchFamily="34" charset="0"/>
              <a:buNone/>
            </a:pPr>
            <a:endParaRPr lang="en-US" sz="2000" dirty="0"/>
          </a:p>
          <a:p>
            <a:pPr marL="457200" lvl="1" indent="0">
              <a:buFont typeface="Arial" panose="020B0604020202020204" pitchFamily="34" charset="0"/>
              <a:buNone/>
            </a:pPr>
            <a:r>
              <a:rPr lang="en-US" sz="2000" dirty="0"/>
              <a:t>So, taking you right up to date [SLIDE]….</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91EE53-9C3D-4C84-86AC-4FE4823E0B65}" type="slidenum">
              <a:rPr lang="en-GB" smtClean="0"/>
              <a:t>4</a:t>
            </a:fld>
            <a:endParaRPr lang="en-GB" dirty="0"/>
          </a:p>
        </p:txBody>
      </p:sp>
    </p:spTree>
    <p:extLst>
      <p:ext uri="{BB962C8B-B14F-4D97-AF65-F5344CB8AC3E}">
        <p14:creationId xmlns:p14="http://schemas.microsoft.com/office/powerpoint/2010/main" val="353695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Best guess, this will be resolved in the coming weeks and the Bil will be in force this side of Christmas, possibly as early as later this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Salisbury-Addison convention (1945) – House of Lords cannot block a Bill clearly promised in a Government manifesto. Nor can they add in any “wrecking” clauses.</a:t>
            </a:r>
          </a:p>
        </p:txBody>
      </p:sp>
      <p:sp>
        <p:nvSpPr>
          <p:cNvPr id="4" name="Slide Number Placeholder 3"/>
          <p:cNvSpPr>
            <a:spLocks noGrp="1"/>
          </p:cNvSpPr>
          <p:nvPr>
            <p:ph type="sldNum" sz="quarter" idx="5"/>
          </p:nvPr>
        </p:nvSpPr>
        <p:spPr/>
        <p:txBody>
          <a:bodyPr/>
          <a:lstStyle/>
          <a:p>
            <a:fld id="{1A91EE53-9C3D-4C84-86AC-4FE4823E0B65}" type="slidenum">
              <a:rPr lang="en-GB" smtClean="0"/>
              <a:t>5</a:t>
            </a:fld>
            <a:endParaRPr lang="en-GB" dirty="0"/>
          </a:p>
        </p:txBody>
      </p:sp>
    </p:spTree>
    <p:extLst>
      <p:ext uri="{BB962C8B-B14F-4D97-AF65-F5344CB8AC3E}">
        <p14:creationId xmlns:p14="http://schemas.microsoft.com/office/powerpoint/2010/main" val="281324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final point I wanted to flag at this stage is that on 23 October, the first of the consultations promised in the UK Government's </a:t>
            </a:r>
            <a:r>
              <a:rPr lang="en-GB" sz="1200" b="0" i="0" u="sng" kern="1200" dirty="0">
                <a:solidFill>
                  <a:schemeClr val="tx1"/>
                </a:solidFill>
                <a:effectLst/>
                <a:latin typeface="+mn-lt"/>
                <a:ea typeface="+mn-ea"/>
                <a:cs typeface="+mn-cs"/>
                <a:hlinkClick r:id="rId3"/>
              </a:rPr>
              <a:t>implementation roadmap</a:t>
            </a:r>
            <a:r>
              <a:rPr lang="en-GB" sz="1200" b="0" i="0" kern="1200" dirty="0">
                <a:solidFill>
                  <a:schemeClr val="tx1"/>
                </a:solidFill>
                <a:effectLst/>
                <a:latin typeface="+mn-lt"/>
                <a:ea typeface="+mn-ea"/>
                <a:cs typeface="+mn-cs"/>
              </a:rPr>
              <a:t> were published.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Just a reminder that the implementation roadmap, which was published back in July, sets out the timings for the changes the Bill is going to introduce as well as setting out the dates for various consultations that are due to take place in relation to the changes. </a:t>
            </a:r>
            <a:r>
              <a:rPr lang="en-GB" sz="1200" b="1" i="0" kern="1200" dirty="0">
                <a:solidFill>
                  <a:schemeClr val="tx1"/>
                </a:solidFill>
                <a:effectLst/>
                <a:latin typeface="+mn-lt"/>
                <a:ea typeface="+mn-ea"/>
                <a:cs typeface="+mn-cs"/>
              </a:rPr>
              <a:t>Subject to change.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Taking each of the consultations launched on 23 October in turn:-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Consultation on Bereavement leave (including pregnancy loss)</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consultation seeks views on the practical details of implementing the right to bereavement leave. This will be a day-one right to a minimum of one week of unpaid leave for employees who experience the loss of a loved one, including in the first 24 weeks of pregnancy. The consultation considers:-</a:t>
            </a:r>
          </a:p>
          <a:p>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what the eligibility criteria should be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when and how the leave can be taken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notice and evidence requirements.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According to the implementation roadmap, the new right is not intended to be implemented until 2027.</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Consultation on enhanced dismissal protections for pregnant women and new mothers</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consultation seeks views on enhanced protection for pregnant women, mothers on maternity leave, and mothers for at least a six-month period after they return from maternity leave.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 things currently stand employees have discrimination protection and also the right to be offered suitable alternative employment in the event of a redundancy situation. The Employment Rights Bill goes further and aims to make it unlawful to dismiss pregnant women, mothers on maternity leave and mothers for at least a six-month period after they return to work, except in “specific circumstances”.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consultation:-</a:t>
            </a:r>
          </a:p>
          <a:p>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Is wide ranging but a key focus is on considering what the “specific circumstances” should be.</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Views are also sought on additional action that could be taken to tackle any workplace disadvantage triggered by pregnancy and maternity.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The enhanced right is expected to come into force in 2027.</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Consultation on right of trade unions to access workplaces</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Bill establishes a statutory right for unions to access workplaces and to communicate with workers in person and digitally. As we discussed at our last Employment Rights Bill webinar it is important to note that this right will apply whether an employer recognises a trade union or not.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consultation seeks views on:-</a:t>
            </a:r>
          </a:p>
          <a:p>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how unions should request access rights to workplaces and how employers should respond.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it also asks for views on factors that should take into account when deciding whether access should be granted and how the value of fines issued for any breach of the right should be determined.</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The implementation timetable indicates that the right of access will be brought into force in October 2026.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Final consultation at this stage is the consultation on duty to inform workers of their right to join a trade union</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Employment Rights Bill provides for a new right to be informed of the right to join a trade union. Again, this right applies whether an employer recognised a trade union or not.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is to be done by requiring employers to give workers a statement making clear that they have such a right.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consultation seeks views on:-</a:t>
            </a:r>
          </a:p>
          <a:p>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 how that duty should work in practice. This includes looking at the form and content of the statement, the manner in which it must be delivered, and the frequency with which it must be reissued.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The implementation roadmap indicates the duty to inform will come into effect in October 2026.</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So, what should you be doing as a result of these consultations?</a:t>
            </a:r>
          </a:p>
          <a:p>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are the first of many consultations that will be published in the coming months.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You should consider whether these consultations and any future consultations impact your own organisations. If they do, you should take this opportunity to have your views heard on how these new rights will work in practice. The consultation exercises will shape how the changes are implemented, so it is well worth having your say, as your comments will be considered along with any other comments received.</a:t>
            </a:r>
          </a:p>
          <a:p>
            <a:endParaRPr lang="en-GB" dirty="0"/>
          </a:p>
          <a:p>
            <a:r>
              <a:rPr lang="en-GB" dirty="0"/>
              <a:t>(Intro to Fire and Re-Hire….)</a:t>
            </a:r>
          </a:p>
          <a:p>
            <a:endParaRPr lang="en-GB" dirty="0"/>
          </a:p>
          <a:p>
            <a:r>
              <a:rPr lang="en-GB" dirty="0"/>
              <a:t>Now, from a practical perspective, one of the most problematic provisions for employers in the Employment Rights Bill are the fire and re-hire provisions and I’ll now handover to Lindsey who will explain why that is…..</a:t>
            </a:r>
          </a:p>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6</a:t>
            </a:fld>
            <a:endParaRPr lang="en-GB" dirty="0"/>
          </a:p>
        </p:txBody>
      </p:sp>
    </p:spTree>
    <p:extLst>
      <p:ext uri="{BB962C8B-B14F-4D97-AF65-F5344CB8AC3E}">
        <p14:creationId xmlns:p14="http://schemas.microsoft.com/office/powerpoint/2010/main" val="2321636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 position</a:t>
            </a:r>
          </a:p>
          <a:p>
            <a:r>
              <a:rPr lang="en-GB" dirty="0"/>
              <a:t>Code of practice on dismissal and re-engagement came into effect in July 2024</a:t>
            </a:r>
          </a:p>
          <a:p>
            <a:r>
              <a:rPr lang="en-GB" dirty="0"/>
              <a:t>Lawful if there is a genuine business reason and process was fair</a:t>
            </a:r>
          </a:p>
          <a:p>
            <a:r>
              <a:rPr lang="en-GB" dirty="0"/>
              <a:t>Employer should treat it as an option of last resort</a:t>
            </a:r>
          </a:p>
          <a:p>
            <a:r>
              <a:rPr lang="en-GB" dirty="0"/>
              <a:t>Risk damaging industrial relations and reputation</a:t>
            </a:r>
          </a:p>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7</a:t>
            </a:fld>
            <a:endParaRPr lang="en-GB" dirty="0"/>
          </a:p>
        </p:txBody>
      </p:sp>
    </p:spTree>
    <p:extLst>
      <p:ext uri="{BB962C8B-B14F-4D97-AF65-F5344CB8AC3E}">
        <p14:creationId xmlns:p14="http://schemas.microsoft.com/office/powerpoint/2010/main" val="199672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solidFill>
                  <a:srgbClr val="5B7F95"/>
                </a:solidFill>
                <a:effectLst/>
              </a:rPr>
              <a:t>(8) In the case of an employer that is a local authority, subsection (1) does not apply in relation to an employee if—</a:t>
            </a:r>
          </a:p>
          <a:p>
            <a:pPr>
              <a:buNone/>
            </a:pPr>
            <a:r>
              <a:rPr lang="en-GB" dirty="0">
                <a:solidFill>
                  <a:srgbClr val="5B7F95"/>
                </a:solidFill>
                <a:effectLst/>
              </a:rPr>
              <a:t> </a:t>
            </a:r>
          </a:p>
          <a:p>
            <a:pPr marL="914400" lvl="1" indent="-457200">
              <a:buAutoNum type="alphaLcParenBoth"/>
            </a:pPr>
            <a:r>
              <a:rPr lang="en-GB" dirty="0">
                <a:solidFill>
                  <a:srgbClr val="5B7F95"/>
                </a:solidFill>
                <a:effectLst/>
              </a:rPr>
              <a:t>at the time of the dismissal, a relevant intervention direction has effect in relation to the authority, </a:t>
            </a:r>
          </a:p>
          <a:p>
            <a:pPr marL="914400" lvl="1" indent="-457200">
              <a:buAutoNum type="alphaLcParenBoth"/>
            </a:pPr>
            <a:endParaRPr lang="en-GB" dirty="0">
              <a:solidFill>
                <a:srgbClr val="5B7F95"/>
              </a:solidFill>
            </a:endParaRPr>
          </a:p>
          <a:p>
            <a:pPr lvl="1"/>
            <a:r>
              <a:rPr lang="en-GB" dirty="0">
                <a:solidFill>
                  <a:srgbClr val="5B7F95"/>
                </a:solidFill>
              </a:rPr>
              <a:t>(b)    </a:t>
            </a:r>
            <a:r>
              <a:rPr lang="en-GB" dirty="0">
                <a:solidFill>
                  <a:srgbClr val="5B7F95"/>
                </a:solidFill>
                <a:effectLst/>
              </a:rPr>
              <a:t>the relevant intervention direction— </a:t>
            </a:r>
          </a:p>
          <a:p>
            <a:pPr lvl="2"/>
            <a:br>
              <a:rPr lang="en-GB" dirty="0">
                <a:solidFill>
                  <a:srgbClr val="5B7F95"/>
                </a:solidFill>
                <a:effectLst/>
              </a:rPr>
            </a:br>
            <a:r>
              <a:rPr lang="en-GB" dirty="0">
                <a:solidFill>
                  <a:srgbClr val="5B7F95"/>
                </a:solidFill>
                <a:effectLst/>
              </a:rPr>
              <a:t>(i) specifies that the reason, or one of the reasons, for the giving of the direction is that the authority is undergoing financial difficulties, and </a:t>
            </a:r>
          </a:p>
          <a:p>
            <a:pPr lvl="2"/>
            <a:r>
              <a:rPr lang="en-GB" dirty="0">
                <a:solidFill>
                  <a:srgbClr val="5B7F95"/>
                </a:solidFill>
                <a:effectLst/>
              </a:rPr>
              <a:t>(ii) contains provision relating to the financial management or financial governance of the authority, and </a:t>
            </a:r>
          </a:p>
          <a:p>
            <a:pPr lvl="2"/>
            <a:endParaRPr lang="en-GB" dirty="0">
              <a:solidFill>
                <a:srgbClr val="5B7F95"/>
              </a:solidFill>
              <a:effectLst/>
            </a:endParaRPr>
          </a:p>
          <a:p>
            <a:pPr lvl="1"/>
            <a:r>
              <a:rPr lang="en-GB" dirty="0">
                <a:solidFill>
                  <a:srgbClr val="5B7F95"/>
                </a:solidFill>
                <a:effectLst/>
              </a:rPr>
              <a:t>(c)    the authority shows that— </a:t>
            </a:r>
          </a:p>
          <a:p>
            <a:pPr lvl="2"/>
            <a:br>
              <a:rPr lang="en-GB" dirty="0">
                <a:solidFill>
                  <a:srgbClr val="5B7F95"/>
                </a:solidFill>
                <a:effectLst/>
              </a:rPr>
            </a:br>
            <a:r>
              <a:rPr lang="en-GB" dirty="0">
                <a:solidFill>
                  <a:srgbClr val="5B7F95"/>
                </a:solidFill>
                <a:effectLst/>
              </a:rPr>
              <a:t>(i) the reason for the restricted variation was to eliminate or significantly reduce, or significantly mitigate the effect of, any of the financial difficulties referred to in paragraph (b)(i), and </a:t>
            </a:r>
          </a:p>
          <a:p>
            <a:pPr lvl="2"/>
            <a:r>
              <a:rPr lang="en-GB" dirty="0">
                <a:solidFill>
                  <a:srgbClr val="5B7F95"/>
                </a:solidFill>
                <a:effectLst/>
              </a:rPr>
              <a:t>(ii) in all the circumstances the authority could not reasonably have avoided the need to make the restricted variation. </a:t>
            </a:r>
          </a:p>
          <a:p>
            <a:endParaRPr lang="en-GB" dirty="0"/>
          </a:p>
        </p:txBody>
      </p:sp>
      <p:sp>
        <p:nvSpPr>
          <p:cNvPr id="4" name="Slide Number Placeholder 3"/>
          <p:cNvSpPr>
            <a:spLocks noGrp="1"/>
          </p:cNvSpPr>
          <p:nvPr>
            <p:ph type="sldNum" sz="quarter" idx="5"/>
          </p:nvPr>
        </p:nvSpPr>
        <p:spPr/>
        <p:txBody>
          <a:bodyPr/>
          <a:lstStyle/>
          <a:p>
            <a:fld id="{1A91EE53-9C3D-4C84-86AC-4FE4823E0B65}" type="slidenum">
              <a:rPr lang="en-GB" smtClean="0"/>
              <a:t>8</a:t>
            </a:fld>
            <a:endParaRPr lang="en-GB" dirty="0"/>
          </a:p>
        </p:txBody>
      </p:sp>
    </p:spTree>
    <p:extLst>
      <p:ext uri="{BB962C8B-B14F-4D97-AF65-F5344CB8AC3E}">
        <p14:creationId xmlns:p14="http://schemas.microsoft.com/office/powerpoint/2010/main" val="45041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above, both the replaced employee and the replacement must be carrying out activities for the purposes of the employer’s business</a:t>
            </a:r>
          </a:p>
          <a:p>
            <a:r>
              <a:rPr lang="en-GB" dirty="0"/>
              <a:t>A reference to replacing an employee with an individual who is not an employee includes the case where the individual is the one who has been dismissed</a:t>
            </a:r>
          </a:p>
        </p:txBody>
      </p:sp>
      <p:sp>
        <p:nvSpPr>
          <p:cNvPr id="4" name="Slide Number Placeholder 3"/>
          <p:cNvSpPr>
            <a:spLocks noGrp="1"/>
          </p:cNvSpPr>
          <p:nvPr>
            <p:ph type="sldNum" sz="quarter" idx="5"/>
          </p:nvPr>
        </p:nvSpPr>
        <p:spPr/>
        <p:txBody>
          <a:bodyPr/>
          <a:lstStyle/>
          <a:p>
            <a:fld id="{1A91EE53-9C3D-4C84-86AC-4FE4823E0B65}" type="slidenum">
              <a:rPr lang="en-GB" smtClean="0"/>
              <a:t>10</a:t>
            </a:fld>
            <a:endParaRPr lang="en-GB" dirty="0"/>
          </a:p>
        </p:txBody>
      </p:sp>
    </p:spTree>
    <p:extLst>
      <p:ext uri="{BB962C8B-B14F-4D97-AF65-F5344CB8AC3E}">
        <p14:creationId xmlns:p14="http://schemas.microsoft.com/office/powerpoint/2010/main" val="3319110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8DDD7A-4C87-5BCE-FE6E-D9C3726C3633}"/>
              </a:ext>
            </a:extLst>
          </p:cNvPr>
          <p:cNvPicPr>
            <a:picLocks noChangeAspect="1"/>
          </p:cNvPicPr>
          <p:nvPr userDrawn="1"/>
        </p:nvPicPr>
        <p:blipFill>
          <a:blip r:embed="rId2"/>
          <a:srcRect/>
          <a:stretch/>
        </p:blipFill>
        <p:spPr>
          <a:xfrm>
            <a:off x="1798618" y="444074"/>
            <a:ext cx="2577600" cy="1683903"/>
          </a:xfrm>
          <a:prstGeom prst="rect">
            <a:avLst/>
          </a:prstGeom>
        </p:spPr>
      </p:pic>
      <p:sp>
        <p:nvSpPr>
          <p:cNvPr id="16" name="Text Placeholder 15">
            <a:extLst>
              <a:ext uri="{FF2B5EF4-FFF2-40B4-BE49-F238E27FC236}">
                <a16:creationId xmlns:a16="http://schemas.microsoft.com/office/drawing/2014/main" id="{093B9C49-53BC-BDDF-1570-FEA3E9142C93}"/>
              </a:ext>
            </a:extLst>
          </p:cNvPr>
          <p:cNvSpPr>
            <a:spLocks noGrp="1"/>
          </p:cNvSpPr>
          <p:nvPr>
            <p:ph type="body" sz="quarter" idx="11" hasCustomPrompt="1"/>
          </p:nvPr>
        </p:nvSpPr>
        <p:spPr>
          <a:xfrm>
            <a:off x="623888" y="3429000"/>
            <a:ext cx="3752330" cy="2159028"/>
          </a:xfrm>
          <a:prstGeom prst="rect">
            <a:avLst/>
          </a:prstGeom>
        </p:spPr>
        <p:txBody>
          <a:bodyPr anchor="b"/>
          <a:lstStyle>
            <a:lvl1pPr marL="0" indent="0">
              <a:buNone/>
              <a:defRPr sz="4800" b="1">
                <a:latin typeface="Goudy Old Style" panose="02020502050305020303" pitchFamily="18" charset="77"/>
              </a:defRPr>
            </a:lvl1pPr>
          </a:lstStyle>
          <a:p>
            <a:pPr lvl="0"/>
            <a:r>
              <a:rPr lang="en-GB" dirty="0"/>
              <a:t>This is the Presentation Title</a:t>
            </a:r>
            <a:endParaRPr lang="en-US" dirty="0"/>
          </a:p>
        </p:txBody>
      </p:sp>
      <p:sp>
        <p:nvSpPr>
          <p:cNvPr id="18" name="Text Placeholder 17">
            <a:extLst>
              <a:ext uri="{FF2B5EF4-FFF2-40B4-BE49-F238E27FC236}">
                <a16:creationId xmlns:a16="http://schemas.microsoft.com/office/drawing/2014/main" id="{9D6B8AC1-6932-1F98-3629-292FADA9B47A}"/>
              </a:ext>
            </a:extLst>
          </p:cNvPr>
          <p:cNvSpPr>
            <a:spLocks noGrp="1"/>
          </p:cNvSpPr>
          <p:nvPr>
            <p:ph type="body" sz="quarter" idx="12" hasCustomPrompt="1"/>
          </p:nvPr>
        </p:nvSpPr>
        <p:spPr>
          <a:xfrm>
            <a:off x="623888" y="5602624"/>
            <a:ext cx="3752330" cy="334940"/>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This is an Optional Sub-Title</a:t>
            </a:r>
            <a:endParaRPr lang="en-US" dirty="0"/>
          </a:p>
        </p:txBody>
      </p:sp>
      <p:sp>
        <p:nvSpPr>
          <p:cNvPr id="19" name="Text Placeholder 17">
            <a:extLst>
              <a:ext uri="{FF2B5EF4-FFF2-40B4-BE49-F238E27FC236}">
                <a16:creationId xmlns:a16="http://schemas.microsoft.com/office/drawing/2014/main" id="{DEEEB267-F48E-A701-C394-60ECA90F93E9}"/>
              </a:ext>
            </a:extLst>
          </p:cNvPr>
          <p:cNvSpPr>
            <a:spLocks noGrp="1"/>
          </p:cNvSpPr>
          <p:nvPr>
            <p:ph type="body" sz="quarter" idx="13" hasCustomPrompt="1"/>
          </p:nvPr>
        </p:nvSpPr>
        <p:spPr>
          <a:xfrm>
            <a:off x="623888" y="6078986"/>
            <a:ext cx="3752330" cy="334940"/>
          </a:xfrm>
          <a:prstGeom prst="rect">
            <a:avLst/>
          </a:prstGeom>
        </p:spPr>
        <p:txBody>
          <a:bodyPr/>
          <a:lstStyle>
            <a:lvl1pPr marL="0" indent="0">
              <a:buNone/>
              <a:defRPr sz="16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[DAY] [DATE] 2025</a:t>
            </a:r>
            <a:endParaRPr lang="en-US" dirty="0"/>
          </a:p>
        </p:txBody>
      </p:sp>
      <p:sp>
        <p:nvSpPr>
          <p:cNvPr id="20" name="Content Placeholder 19">
            <a:extLst>
              <a:ext uri="{FF2B5EF4-FFF2-40B4-BE49-F238E27FC236}">
                <a16:creationId xmlns:a16="http://schemas.microsoft.com/office/drawing/2014/main" id="{20B790F9-3D1B-0921-1AFF-FA5B13320DF6}"/>
              </a:ext>
            </a:extLst>
          </p:cNvPr>
          <p:cNvSpPr>
            <a:spLocks noGrp="1"/>
          </p:cNvSpPr>
          <p:nvPr>
            <p:ph sz="quarter" idx="14" hasCustomPrompt="1"/>
          </p:nvPr>
        </p:nvSpPr>
        <p:spPr>
          <a:xfrm>
            <a:off x="4902000" y="0"/>
            <a:ext cx="7290000" cy="6858000"/>
          </a:xfrm>
          <a:prstGeom prst="rect">
            <a:avLst/>
          </a:prstGeom>
        </p:spPr>
        <p:txBody>
          <a:bodyPr/>
          <a:lstStyle>
            <a:lvl1pPr>
              <a:defRPr/>
            </a:lvl1pPr>
          </a:lstStyle>
          <a:p>
            <a:pPr lvl="0"/>
            <a:r>
              <a:rPr lang="en-GB" dirty="0"/>
              <a:t>Click to add image</a:t>
            </a:r>
          </a:p>
        </p:txBody>
      </p:sp>
    </p:spTree>
    <p:extLst>
      <p:ext uri="{BB962C8B-B14F-4D97-AF65-F5344CB8AC3E}">
        <p14:creationId xmlns:p14="http://schemas.microsoft.com/office/powerpoint/2010/main" val="247631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DE438-8F74-ED25-42F5-D42C3F4224A1}"/>
              </a:ext>
            </a:extLst>
          </p:cNvPr>
          <p:cNvSpPr>
            <a:spLocks noGrp="1"/>
          </p:cNvSpPr>
          <p:nvPr>
            <p:ph type="title" hasCustomPrompt="1"/>
          </p:nvPr>
        </p:nvSpPr>
        <p:spPr>
          <a:xfrm>
            <a:off x="838199" y="365125"/>
            <a:ext cx="10729913" cy="1325563"/>
          </a:xfrm>
          <a:prstGeom prst="rect">
            <a:avLst/>
          </a:prstGeom>
        </p:spPr>
        <p:txBody>
          <a:bodyPr anchor="ctr"/>
          <a:lstStyle>
            <a:lvl1pPr>
              <a:defRPr sz="3600" b="1">
                <a:latin typeface="Goudy Old Style" panose="02020502050305020303" pitchFamily="18" charset="0"/>
              </a:defRPr>
            </a:lvl1pPr>
          </a:lstStyle>
          <a:p>
            <a:r>
              <a:rPr lang="en-GB" dirty="0"/>
              <a:t>This is a Slide Title</a:t>
            </a:r>
          </a:p>
        </p:txBody>
      </p:sp>
      <p:pic>
        <p:nvPicPr>
          <p:cNvPr id="3" name="Graphic 2">
            <a:extLst>
              <a:ext uri="{FF2B5EF4-FFF2-40B4-BE49-F238E27FC236}">
                <a16:creationId xmlns:a16="http://schemas.microsoft.com/office/drawing/2014/main" id="{F849C7C2-39A4-7999-BFC5-7E1C60A0F1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7363" y="849314"/>
            <a:ext cx="1710750" cy="431800"/>
          </a:xfrm>
          <a:prstGeom prst="rect">
            <a:avLst/>
          </a:prstGeom>
        </p:spPr>
      </p:pic>
      <p:sp>
        <p:nvSpPr>
          <p:cNvPr id="5" name="Content Placeholder 4">
            <a:extLst>
              <a:ext uri="{FF2B5EF4-FFF2-40B4-BE49-F238E27FC236}">
                <a16:creationId xmlns:a16="http://schemas.microsoft.com/office/drawing/2014/main" id="{7DCF9E08-F176-9B84-E59E-EB838B351BAC}"/>
              </a:ext>
            </a:extLst>
          </p:cNvPr>
          <p:cNvSpPr>
            <a:spLocks noGrp="1"/>
          </p:cNvSpPr>
          <p:nvPr>
            <p:ph sz="quarter" idx="10"/>
          </p:nvPr>
        </p:nvSpPr>
        <p:spPr>
          <a:xfrm>
            <a:off x="838199" y="2007554"/>
            <a:ext cx="10729914" cy="406939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18634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9A72E58-AB75-41A5-0E01-D80E980A6D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08988" y="5842000"/>
            <a:ext cx="1710750" cy="431800"/>
          </a:xfrm>
          <a:prstGeom prst="rect">
            <a:avLst/>
          </a:prstGeom>
        </p:spPr>
      </p:pic>
      <p:sp>
        <p:nvSpPr>
          <p:cNvPr id="16" name="Text Placeholder 15">
            <a:extLst>
              <a:ext uri="{FF2B5EF4-FFF2-40B4-BE49-F238E27FC236}">
                <a16:creationId xmlns:a16="http://schemas.microsoft.com/office/drawing/2014/main" id="{DFA63315-2B0B-0374-9F09-FB97C2F5E7AC}"/>
              </a:ext>
            </a:extLst>
          </p:cNvPr>
          <p:cNvSpPr>
            <a:spLocks noGrp="1"/>
          </p:cNvSpPr>
          <p:nvPr>
            <p:ph type="body" sz="quarter" idx="11" hasCustomPrompt="1"/>
          </p:nvPr>
        </p:nvSpPr>
        <p:spPr>
          <a:xfrm>
            <a:off x="623888" y="849314"/>
            <a:ext cx="4895850" cy="512348"/>
          </a:xfrm>
          <a:prstGeom prst="rect">
            <a:avLst/>
          </a:prstGeom>
        </p:spPr>
        <p:txBody>
          <a:bodyPr/>
          <a:lstStyle>
            <a:lvl1pPr marL="0" indent="0">
              <a:buNone/>
              <a:defRPr sz="3600" b="1">
                <a:latin typeface="Goudy Old Style" panose="02020502050305020303" pitchFamily="18" charset="77"/>
              </a:defRPr>
            </a:lvl1pPr>
          </a:lstStyle>
          <a:p>
            <a:pPr lvl="0"/>
            <a:r>
              <a:rPr lang="en-GB" dirty="0"/>
              <a:t>This is a Slide Title</a:t>
            </a:r>
            <a:endParaRPr lang="en-US" dirty="0"/>
          </a:p>
        </p:txBody>
      </p:sp>
      <p:sp>
        <p:nvSpPr>
          <p:cNvPr id="18" name="Content Placeholder 17">
            <a:extLst>
              <a:ext uri="{FF2B5EF4-FFF2-40B4-BE49-F238E27FC236}">
                <a16:creationId xmlns:a16="http://schemas.microsoft.com/office/drawing/2014/main" id="{275D8D2C-0C4C-9722-A8AD-06F70CF47748}"/>
              </a:ext>
            </a:extLst>
          </p:cNvPr>
          <p:cNvSpPr>
            <a:spLocks noGrp="1"/>
          </p:cNvSpPr>
          <p:nvPr>
            <p:ph sz="quarter" idx="12"/>
          </p:nvPr>
        </p:nvSpPr>
        <p:spPr>
          <a:xfrm>
            <a:off x="623887" y="1819748"/>
            <a:ext cx="4895850" cy="3211512"/>
          </a:xfrm>
          <a:prstGeom prst="rect">
            <a:avLst/>
          </a:prstGeo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Content Placeholder 2">
            <a:extLst>
              <a:ext uri="{FF2B5EF4-FFF2-40B4-BE49-F238E27FC236}">
                <a16:creationId xmlns:a16="http://schemas.microsoft.com/office/drawing/2014/main" id="{3F7529E6-FC04-BFDC-8510-C4B56BEF9C18}"/>
              </a:ext>
            </a:extLst>
          </p:cNvPr>
          <p:cNvSpPr>
            <a:spLocks noGrp="1"/>
          </p:cNvSpPr>
          <p:nvPr>
            <p:ph sz="quarter" idx="13" hasCustomPrompt="1"/>
          </p:nvPr>
        </p:nvSpPr>
        <p:spPr>
          <a:xfrm>
            <a:off x="6096000" y="0"/>
            <a:ext cx="6096000" cy="6858000"/>
          </a:xfrm>
          <a:prstGeom prst="rect">
            <a:avLst/>
          </a:prstGeom>
        </p:spPr>
        <p:txBody>
          <a:bodyPr/>
          <a:lstStyle>
            <a:lvl1pPr>
              <a:defRPr/>
            </a:lvl1pPr>
          </a:lstStyle>
          <a:p>
            <a:pPr lvl="0"/>
            <a:r>
              <a:rPr lang="en-GB" dirty="0"/>
              <a:t>Click to add image</a:t>
            </a:r>
          </a:p>
        </p:txBody>
      </p:sp>
    </p:spTree>
    <p:extLst>
      <p:ext uri="{BB962C8B-B14F-4D97-AF65-F5344CB8AC3E}">
        <p14:creationId xmlns:p14="http://schemas.microsoft.com/office/powerpoint/2010/main" val="48718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9A72E58-AB75-41A5-0E01-D80E980A6D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7363" y="5842000"/>
            <a:ext cx="1710750" cy="431800"/>
          </a:xfrm>
          <a:prstGeom prst="rect">
            <a:avLst/>
          </a:prstGeom>
        </p:spPr>
      </p:pic>
      <p:sp>
        <p:nvSpPr>
          <p:cNvPr id="16" name="Text Placeholder 15">
            <a:extLst>
              <a:ext uri="{FF2B5EF4-FFF2-40B4-BE49-F238E27FC236}">
                <a16:creationId xmlns:a16="http://schemas.microsoft.com/office/drawing/2014/main" id="{DFA63315-2B0B-0374-9F09-FB97C2F5E7AC}"/>
              </a:ext>
            </a:extLst>
          </p:cNvPr>
          <p:cNvSpPr>
            <a:spLocks noGrp="1"/>
          </p:cNvSpPr>
          <p:nvPr>
            <p:ph type="body" sz="quarter" idx="11" hasCustomPrompt="1"/>
          </p:nvPr>
        </p:nvSpPr>
        <p:spPr>
          <a:xfrm>
            <a:off x="6672263" y="849314"/>
            <a:ext cx="4895850" cy="512348"/>
          </a:xfrm>
          <a:prstGeom prst="rect">
            <a:avLst/>
          </a:prstGeom>
        </p:spPr>
        <p:txBody>
          <a:bodyPr/>
          <a:lstStyle>
            <a:lvl1pPr marL="0" indent="0">
              <a:buNone/>
              <a:defRPr sz="3600" b="1">
                <a:latin typeface="Goudy Old Style" panose="02020502050305020303" pitchFamily="18" charset="77"/>
              </a:defRPr>
            </a:lvl1pPr>
          </a:lstStyle>
          <a:p>
            <a:pPr lvl="0"/>
            <a:r>
              <a:rPr lang="en-GB" dirty="0"/>
              <a:t>This is a Slide Title</a:t>
            </a:r>
            <a:endParaRPr lang="en-US" dirty="0"/>
          </a:p>
        </p:txBody>
      </p:sp>
      <p:sp>
        <p:nvSpPr>
          <p:cNvPr id="18" name="Content Placeholder 17">
            <a:extLst>
              <a:ext uri="{FF2B5EF4-FFF2-40B4-BE49-F238E27FC236}">
                <a16:creationId xmlns:a16="http://schemas.microsoft.com/office/drawing/2014/main" id="{275D8D2C-0C4C-9722-A8AD-06F70CF47748}"/>
              </a:ext>
            </a:extLst>
          </p:cNvPr>
          <p:cNvSpPr>
            <a:spLocks noGrp="1"/>
          </p:cNvSpPr>
          <p:nvPr>
            <p:ph sz="quarter" idx="12"/>
          </p:nvPr>
        </p:nvSpPr>
        <p:spPr>
          <a:xfrm>
            <a:off x="6654335" y="1819745"/>
            <a:ext cx="4895850" cy="3211512"/>
          </a:xfrm>
          <a:prstGeom prst="rect">
            <a:avLst/>
          </a:prstGeo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Content Placeholder 2">
            <a:extLst>
              <a:ext uri="{FF2B5EF4-FFF2-40B4-BE49-F238E27FC236}">
                <a16:creationId xmlns:a16="http://schemas.microsoft.com/office/drawing/2014/main" id="{A78FEEC8-E445-6C4F-E028-19CE04830C92}"/>
              </a:ext>
            </a:extLst>
          </p:cNvPr>
          <p:cNvSpPr>
            <a:spLocks noGrp="1"/>
          </p:cNvSpPr>
          <p:nvPr>
            <p:ph sz="quarter" idx="13" hasCustomPrompt="1"/>
          </p:nvPr>
        </p:nvSpPr>
        <p:spPr>
          <a:xfrm>
            <a:off x="0" y="0"/>
            <a:ext cx="6096000" cy="6858000"/>
          </a:xfrm>
          <a:prstGeom prst="rect">
            <a:avLst/>
          </a:prstGeom>
        </p:spPr>
        <p:txBody>
          <a:bodyPr/>
          <a:lstStyle>
            <a:lvl1pPr>
              <a:defRPr/>
            </a:lvl1pPr>
          </a:lstStyle>
          <a:p>
            <a:pPr lvl="0"/>
            <a:r>
              <a:rPr lang="en-GB" dirty="0"/>
              <a:t>Click to add image</a:t>
            </a:r>
          </a:p>
        </p:txBody>
      </p:sp>
    </p:spTree>
    <p:extLst>
      <p:ext uri="{BB962C8B-B14F-4D97-AF65-F5344CB8AC3E}">
        <p14:creationId xmlns:p14="http://schemas.microsoft.com/office/powerpoint/2010/main" val="34066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C634F63F-819C-1A54-84B1-82601A5C3435}"/>
              </a:ext>
            </a:extLst>
          </p:cNvPr>
          <p:cNvSpPr>
            <a:spLocks noGrp="1"/>
          </p:cNvSpPr>
          <p:nvPr>
            <p:ph type="body" sz="quarter" idx="11" hasCustomPrompt="1"/>
          </p:nvPr>
        </p:nvSpPr>
        <p:spPr>
          <a:xfrm>
            <a:off x="623888" y="849314"/>
            <a:ext cx="4895850" cy="512348"/>
          </a:xfrm>
          <a:prstGeom prst="rect">
            <a:avLst/>
          </a:prstGeom>
        </p:spPr>
        <p:txBody>
          <a:bodyPr/>
          <a:lstStyle>
            <a:lvl1pPr marL="0" indent="0">
              <a:buNone/>
              <a:defRPr sz="3600" b="1">
                <a:latin typeface="Goudy Old Style" panose="02020502050305020303" pitchFamily="18" charset="77"/>
              </a:defRPr>
            </a:lvl1pPr>
          </a:lstStyle>
          <a:p>
            <a:pPr lvl="0"/>
            <a:r>
              <a:rPr lang="en-GB" dirty="0"/>
              <a:t>This is a Slide Title</a:t>
            </a:r>
            <a:endParaRPr lang="en-US" dirty="0"/>
          </a:p>
        </p:txBody>
      </p:sp>
      <p:pic>
        <p:nvPicPr>
          <p:cNvPr id="4" name="Graphic 3">
            <a:extLst>
              <a:ext uri="{FF2B5EF4-FFF2-40B4-BE49-F238E27FC236}">
                <a16:creationId xmlns:a16="http://schemas.microsoft.com/office/drawing/2014/main" id="{B08CC80E-9286-8EA0-676A-1CCBF54FFF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7363" y="849314"/>
            <a:ext cx="1710750" cy="431800"/>
          </a:xfrm>
          <a:prstGeom prst="rect">
            <a:avLst/>
          </a:prstGeom>
        </p:spPr>
      </p:pic>
      <p:sp>
        <p:nvSpPr>
          <p:cNvPr id="5" name="Picture Placeholder 5">
            <a:extLst>
              <a:ext uri="{FF2B5EF4-FFF2-40B4-BE49-F238E27FC236}">
                <a16:creationId xmlns:a16="http://schemas.microsoft.com/office/drawing/2014/main" id="{D313F744-9301-80F2-A97C-F36B32849984}"/>
              </a:ext>
            </a:extLst>
          </p:cNvPr>
          <p:cNvSpPr>
            <a:spLocks noGrp="1"/>
          </p:cNvSpPr>
          <p:nvPr>
            <p:ph type="pic" sz="quarter" idx="13"/>
          </p:nvPr>
        </p:nvSpPr>
        <p:spPr>
          <a:xfrm>
            <a:off x="6327036" y="1643157"/>
            <a:ext cx="1372336" cy="1867436"/>
          </a:xfrm>
          <a:prstGeom prst="rect">
            <a:avLst/>
          </a:prstGeom>
          <a:blipFill>
            <a:blip r:embed="rId5" cstate="email">
              <a:extLst>
                <a:ext uri="{28A0092B-C50C-407E-A947-70E740481C1C}">
                  <a14:useLocalDpi xmlns:a14="http://schemas.microsoft.com/office/drawing/2010/main"/>
                </a:ext>
              </a:extLst>
            </a:blip>
            <a:stretch>
              <a:fillRect/>
            </a:stretch>
          </a:blipFill>
        </p:spPr>
        <p:txBody>
          <a:bodyPr/>
          <a:lstStyle>
            <a:lvl1pPr>
              <a:defRPr sz="1600"/>
            </a:lvl1pPr>
          </a:lstStyle>
          <a:p>
            <a:r>
              <a:rPr lang="en-GB" dirty="0"/>
              <a:t>Click icon to add picture</a:t>
            </a:r>
            <a:endParaRPr lang="en-US" dirty="0"/>
          </a:p>
        </p:txBody>
      </p:sp>
      <p:sp>
        <p:nvSpPr>
          <p:cNvPr id="7" name="Picture Placeholder 5">
            <a:extLst>
              <a:ext uri="{FF2B5EF4-FFF2-40B4-BE49-F238E27FC236}">
                <a16:creationId xmlns:a16="http://schemas.microsoft.com/office/drawing/2014/main" id="{1CC2E43D-5DA5-2CEC-0877-E89A8DFC96D5}"/>
              </a:ext>
            </a:extLst>
          </p:cNvPr>
          <p:cNvSpPr>
            <a:spLocks noGrp="1"/>
          </p:cNvSpPr>
          <p:nvPr>
            <p:ph type="pic" sz="quarter" idx="14"/>
          </p:nvPr>
        </p:nvSpPr>
        <p:spPr>
          <a:xfrm>
            <a:off x="623889" y="4243721"/>
            <a:ext cx="1372336" cy="1867436"/>
          </a:xfrm>
          <a:prstGeom prst="rect">
            <a:avLst/>
          </a:prstGeom>
          <a:blipFill>
            <a:blip r:embed="rId5" cstate="email">
              <a:extLst>
                <a:ext uri="{28A0092B-C50C-407E-A947-70E740481C1C}">
                  <a14:useLocalDpi xmlns:a14="http://schemas.microsoft.com/office/drawing/2010/main"/>
                </a:ext>
              </a:extLst>
            </a:blip>
            <a:stretch>
              <a:fillRect/>
            </a:stretch>
          </a:blipFill>
        </p:spPr>
        <p:txBody>
          <a:bodyPr/>
          <a:lstStyle>
            <a:lvl1pPr>
              <a:defRPr sz="1600"/>
            </a:lvl1pPr>
          </a:lstStyle>
          <a:p>
            <a:r>
              <a:rPr lang="en-GB" dirty="0"/>
              <a:t>Click icon to add picture</a:t>
            </a:r>
            <a:endParaRPr lang="en-US" dirty="0"/>
          </a:p>
        </p:txBody>
      </p:sp>
      <p:sp>
        <p:nvSpPr>
          <p:cNvPr id="8" name="Picture Placeholder 5">
            <a:extLst>
              <a:ext uri="{FF2B5EF4-FFF2-40B4-BE49-F238E27FC236}">
                <a16:creationId xmlns:a16="http://schemas.microsoft.com/office/drawing/2014/main" id="{CCEDEB98-D7FE-4A25-16C3-7D4545759BDF}"/>
              </a:ext>
            </a:extLst>
          </p:cNvPr>
          <p:cNvSpPr>
            <a:spLocks noGrp="1"/>
          </p:cNvSpPr>
          <p:nvPr>
            <p:ph type="pic" sz="quarter" idx="15"/>
          </p:nvPr>
        </p:nvSpPr>
        <p:spPr>
          <a:xfrm>
            <a:off x="6327036" y="4243721"/>
            <a:ext cx="1372336" cy="1867436"/>
          </a:xfrm>
          <a:prstGeom prst="rect">
            <a:avLst/>
          </a:prstGeom>
          <a:blipFill>
            <a:blip r:embed="rId5" cstate="email">
              <a:extLst>
                <a:ext uri="{28A0092B-C50C-407E-A947-70E740481C1C}">
                  <a14:useLocalDpi xmlns:a14="http://schemas.microsoft.com/office/drawing/2010/main"/>
                </a:ext>
              </a:extLst>
            </a:blip>
            <a:stretch>
              <a:fillRect/>
            </a:stretch>
          </a:blipFill>
        </p:spPr>
        <p:txBody>
          <a:bodyPr/>
          <a:lstStyle>
            <a:lvl1pPr>
              <a:defRPr sz="1600"/>
            </a:lvl1pPr>
          </a:lstStyle>
          <a:p>
            <a:r>
              <a:rPr lang="en-GB" dirty="0"/>
              <a:t>Click icon to add picture</a:t>
            </a:r>
            <a:endParaRPr lang="en-US" dirty="0"/>
          </a:p>
        </p:txBody>
      </p:sp>
      <p:sp>
        <p:nvSpPr>
          <p:cNvPr id="10" name="Text Placeholder 3">
            <a:extLst>
              <a:ext uri="{FF2B5EF4-FFF2-40B4-BE49-F238E27FC236}">
                <a16:creationId xmlns:a16="http://schemas.microsoft.com/office/drawing/2014/main" id="{8C7B956B-7C94-7F69-C408-538893A5AF66}"/>
              </a:ext>
            </a:extLst>
          </p:cNvPr>
          <p:cNvSpPr>
            <a:spLocks noGrp="1"/>
          </p:cNvSpPr>
          <p:nvPr>
            <p:ph type="body" sz="quarter" idx="16" hasCustomPrompt="1"/>
          </p:nvPr>
        </p:nvSpPr>
        <p:spPr>
          <a:xfrm>
            <a:off x="2106613" y="1642643"/>
            <a:ext cx="3816000" cy="301261"/>
          </a:xfrm>
          <a:prstGeom prst="rect">
            <a:avLst/>
          </a:prstGeom>
        </p:spPr>
        <p:txBody>
          <a:bodyPr/>
          <a:lstStyle>
            <a:lvl1pPr marL="0" indent="0">
              <a:buNone/>
              <a:defRPr sz="1800" b="1"/>
            </a:lvl1pPr>
          </a:lstStyle>
          <a:p>
            <a:pPr lvl="0"/>
            <a:r>
              <a:rPr lang="en-GB" dirty="0"/>
              <a:t>Name</a:t>
            </a:r>
          </a:p>
        </p:txBody>
      </p:sp>
      <p:sp>
        <p:nvSpPr>
          <p:cNvPr id="11" name="Text Placeholder 3">
            <a:extLst>
              <a:ext uri="{FF2B5EF4-FFF2-40B4-BE49-F238E27FC236}">
                <a16:creationId xmlns:a16="http://schemas.microsoft.com/office/drawing/2014/main" id="{1BD53395-96E9-00BF-6B2A-992FFC506591}"/>
              </a:ext>
            </a:extLst>
          </p:cNvPr>
          <p:cNvSpPr>
            <a:spLocks noGrp="1"/>
          </p:cNvSpPr>
          <p:nvPr>
            <p:ph type="body" sz="quarter" idx="17" hasCustomPrompt="1"/>
          </p:nvPr>
        </p:nvSpPr>
        <p:spPr>
          <a:xfrm>
            <a:off x="2106613" y="2015222"/>
            <a:ext cx="3816000" cy="275125"/>
          </a:xfrm>
          <a:prstGeom prst="rect">
            <a:avLst/>
          </a:prstGeom>
        </p:spPr>
        <p:txBody>
          <a:bodyPr/>
          <a:lstStyle>
            <a:lvl1pPr marL="0" indent="0">
              <a:buNone/>
              <a:defRPr sz="1600" b="0"/>
            </a:lvl1pPr>
          </a:lstStyle>
          <a:p>
            <a:pPr lvl="0"/>
            <a:r>
              <a:rPr lang="en-GB" dirty="0"/>
              <a:t>Position</a:t>
            </a:r>
          </a:p>
        </p:txBody>
      </p:sp>
      <p:sp>
        <p:nvSpPr>
          <p:cNvPr id="15" name="Text Placeholder 3">
            <a:extLst>
              <a:ext uri="{FF2B5EF4-FFF2-40B4-BE49-F238E27FC236}">
                <a16:creationId xmlns:a16="http://schemas.microsoft.com/office/drawing/2014/main" id="{17780479-0904-644B-BC0E-ACCF1BB2E7D8}"/>
              </a:ext>
            </a:extLst>
          </p:cNvPr>
          <p:cNvSpPr>
            <a:spLocks noGrp="1"/>
          </p:cNvSpPr>
          <p:nvPr>
            <p:ph type="body" sz="quarter" idx="18" hasCustomPrompt="1"/>
          </p:nvPr>
        </p:nvSpPr>
        <p:spPr>
          <a:xfrm>
            <a:off x="2106613" y="2398469"/>
            <a:ext cx="3816000" cy="1112124"/>
          </a:xfrm>
          <a:prstGeom prst="rect">
            <a:avLst/>
          </a:prstGeom>
        </p:spPr>
        <p:txBody>
          <a:bodyPr/>
          <a:lstStyle>
            <a:lvl1pPr marL="0" indent="0">
              <a:buNone/>
              <a:defRPr sz="1400" b="0"/>
            </a:lvl1pPr>
          </a:lstStyle>
          <a:p>
            <a:pPr lvl="0"/>
            <a:r>
              <a:rPr lang="en-GB" dirty="0"/>
              <a:t>This is placeholder text</a:t>
            </a:r>
          </a:p>
        </p:txBody>
      </p:sp>
      <p:sp>
        <p:nvSpPr>
          <p:cNvPr id="17" name="Text Placeholder 3">
            <a:extLst>
              <a:ext uri="{FF2B5EF4-FFF2-40B4-BE49-F238E27FC236}">
                <a16:creationId xmlns:a16="http://schemas.microsoft.com/office/drawing/2014/main" id="{D79C4D3F-8151-EB3C-BE57-56682192FB28}"/>
              </a:ext>
            </a:extLst>
          </p:cNvPr>
          <p:cNvSpPr>
            <a:spLocks noGrp="1"/>
          </p:cNvSpPr>
          <p:nvPr>
            <p:ph type="body" sz="quarter" idx="20" hasCustomPrompt="1"/>
          </p:nvPr>
        </p:nvSpPr>
        <p:spPr>
          <a:xfrm>
            <a:off x="2582048" y="3569662"/>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Telephone number</a:t>
            </a:r>
          </a:p>
        </p:txBody>
      </p:sp>
      <p:sp>
        <p:nvSpPr>
          <p:cNvPr id="19" name="Text Placeholder 3">
            <a:extLst>
              <a:ext uri="{FF2B5EF4-FFF2-40B4-BE49-F238E27FC236}">
                <a16:creationId xmlns:a16="http://schemas.microsoft.com/office/drawing/2014/main" id="{7DE03820-9E17-810C-01DE-B7E558539D21}"/>
              </a:ext>
            </a:extLst>
          </p:cNvPr>
          <p:cNvSpPr>
            <a:spLocks noGrp="1"/>
          </p:cNvSpPr>
          <p:nvPr>
            <p:ph type="body" sz="quarter" idx="37" hasCustomPrompt="1"/>
          </p:nvPr>
        </p:nvSpPr>
        <p:spPr>
          <a:xfrm>
            <a:off x="2575878" y="3830283"/>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E-mail address</a:t>
            </a:r>
          </a:p>
        </p:txBody>
      </p:sp>
      <p:sp>
        <p:nvSpPr>
          <p:cNvPr id="20" name="Text Placeholder 3">
            <a:extLst>
              <a:ext uri="{FF2B5EF4-FFF2-40B4-BE49-F238E27FC236}">
                <a16:creationId xmlns:a16="http://schemas.microsoft.com/office/drawing/2014/main" id="{CABA3DE1-C31D-F51C-192E-E610A60FC0F4}"/>
              </a:ext>
            </a:extLst>
          </p:cNvPr>
          <p:cNvSpPr>
            <a:spLocks noGrp="1"/>
          </p:cNvSpPr>
          <p:nvPr>
            <p:ph type="body" sz="quarter" idx="38" hasCustomPrompt="1"/>
          </p:nvPr>
        </p:nvSpPr>
        <p:spPr>
          <a:xfrm>
            <a:off x="7887048" y="1642643"/>
            <a:ext cx="3816000" cy="301261"/>
          </a:xfrm>
          <a:prstGeom prst="rect">
            <a:avLst/>
          </a:prstGeom>
        </p:spPr>
        <p:txBody>
          <a:bodyPr/>
          <a:lstStyle>
            <a:lvl1pPr marL="0" indent="0">
              <a:buNone/>
              <a:defRPr sz="1800" b="1"/>
            </a:lvl1pPr>
          </a:lstStyle>
          <a:p>
            <a:pPr lvl="0"/>
            <a:r>
              <a:rPr lang="en-GB" dirty="0"/>
              <a:t>Name</a:t>
            </a:r>
          </a:p>
        </p:txBody>
      </p:sp>
      <p:sp>
        <p:nvSpPr>
          <p:cNvPr id="21" name="Text Placeholder 3">
            <a:extLst>
              <a:ext uri="{FF2B5EF4-FFF2-40B4-BE49-F238E27FC236}">
                <a16:creationId xmlns:a16="http://schemas.microsoft.com/office/drawing/2014/main" id="{2E6B2C7E-EEA5-3A87-D4C0-0C9A0474AE34}"/>
              </a:ext>
            </a:extLst>
          </p:cNvPr>
          <p:cNvSpPr>
            <a:spLocks noGrp="1"/>
          </p:cNvSpPr>
          <p:nvPr>
            <p:ph type="body" sz="quarter" idx="39" hasCustomPrompt="1"/>
          </p:nvPr>
        </p:nvSpPr>
        <p:spPr>
          <a:xfrm>
            <a:off x="7887048" y="2015222"/>
            <a:ext cx="3816000" cy="275125"/>
          </a:xfrm>
          <a:prstGeom prst="rect">
            <a:avLst/>
          </a:prstGeom>
        </p:spPr>
        <p:txBody>
          <a:bodyPr/>
          <a:lstStyle>
            <a:lvl1pPr marL="0" indent="0">
              <a:buNone/>
              <a:defRPr sz="1600" b="0"/>
            </a:lvl1pPr>
          </a:lstStyle>
          <a:p>
            <a:pPr lvl="0"/>
            <a:r>
              <a:rPr lang="en-GB" dirty="0"/>
              <a:t>Position</a:t>
            </a:r>
          </a:p>
        </p:txBody>
      </p:sp>
      <p:sp>
        <p:nvSpPr>
          <p:cNvPr id="22" name="Text Placeholder 3">
            <a:extLst>
              <a:ext uri="{FF2B5EF4-FFF2-40B4-BE49-F238E27FC236}">
                <a16:creationId xmlns:a16="http://schemas.microsoft.com/office/drawing/2014/main" id="{014ECF91-A400-B3B5-CF28-C88166EC5562}"/>
              </a:ext>
            </a:extLst>
          </p:cNvPr>
          <p:cNvSpPr>
            <a:spLocks noGrp="1"/>
          </p:cNvSpPr>
          <p:nvPr>
            <p:ph type="body" sz="quarter" idx="40" hasCustomPrompt="1"/>
          </p:nvPr>
        </p:nvSpPr>
        <p:spPr>
          <a:xfrm>
            <a:off x="7887048" y="2398469"/>
            <a:ext cx="3816000" cy="1112124"/>
          </a:xfrm>
          <a:prstGeom prst="rect">
            <a:avLst/>
          </a:prstGeom>
        </p:spPr>
        <p:txBody>
          <a:bodyPr/>
          <a:lstStyle>
            <a:lvl1pPr marL="0" indent="0">
              <a:buNone/>
              <a:defRPr sz="1400" b="0"/>
            </a:lvl1pPr>
          </a:lstStyle>
          <a:p>
            <a:pPr lvl="0"/>
            <a:r>
              <a:rPr lang="en-GB" dirty="0"/>
              <a:t>This is placeholder text</a:t>
            </a:r>
          </a:p>
        </p:txBody>
      </p:sp>
      <p:sp>
        <p:nvSpPr>
          <p:cNvPr id="24" name="Text Placeholder 3">
            <a:extLst>
              <a:ext uri="{FF2B5EF4-FFF2-40B4-BE49-F238E27FC236}">
                <a16:creationId xmlns:a16="http://schemas.microsoft.com/office/drawing/2014/main" id="{8AA59523-F504-F3D5-771E-4CA1FB4D6B0D}"/>
              </a:ext>
            </a:extLst>
          </p:cNvPr>
          <p:cNvSpPr>
            <a:spLocks noGrp="1"/>
          </p:cNvSpPr>
          <p:nvPr>
            <p:ph type="body" sz="quarter" idx="42" hasCustomPrompt="1"/>
          </p:nvPr>
        </p:nvSpPr>
        <p:spPr>
          <a:xfrm>
            <a:off x="8362483" y="3569662"/>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Telephone number</a:t>
            </a:r>
          </a:p>
        </p:txBody>
      </p:sp>
      <p:sp>
        <p:nvSpPr>
          <p:cNvPr id="41" name="Text Placeholder 3">
            <a:extLst>
              <a:ext uri="{FF2B5EF4-FFF2-40B4-BE49-F238E27FC236}">
                <a16:creationId xmlns:a16="http://schemas.microsoft.com/office/drawing/2014/main" id="{38D25F2A-B61D-7978-8CED-D68C979D2BBC}"/>
              </a:ext>
            </a:extLst>
          </p:cNvPr>
          <p:cNvSpPr>
            <a:spLocks noGrp="1"/>
          </p:cNvSpPr>
          <p:nvPr>
            <p:ph type="body" sz="quarter" idx="44" hasCustomPrompt="1"/>
          </p:nvPr>
        </p:nvSpPr>
        <p:spPr>
          <a:xfrm>
            <a:off x="8356313" y="3830283"/>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E-mail address</a:t>
            </a:r>
          </a:p>
        </p:txBody>
      </p:sp>
      <p:sp>
        <p:nvSpPr>
          <p:cNvPr id="42" name="Text Placeholder 3">
            <a:extLst>
              <a:ext uri="{FF2B5EF4-FFF2-40B4-BE49-F238E27FC236}">
                <a16:creationId xmlns:a16="http://schemas.microsoft.com/office/drawing/2014/main" id="{96149E67-C264-7732-31FE-9A553B2F4AB4}"/>
              </a:ext>
            </a:extLst>
          </p:cNvPr>
          <p:cNvSpPr>
            <a:spLocks noGrp="1"/>
          </p:cNvSpPr>
          <p:nvPr>
            <p:ph type="body" sz="quarter" idx="45" hasCustomPrompt="1"/>
          </p:nvPr>
        </p:nvSpPr>
        <p:spPr>
          <a:xfrm>
            <a:off x="2106613" y="4243721"/>
            <a:ext cx="3816000" cy="301261"/>
          </a:xfrm>
          <a:prstGeom prst="rect">
            <a:avLst/>
          </a:prstGeom>
        </p:spPr>
        <p:txBody>
          <a:bodyPr/>
          <a:lstStyle>
            <a:lvl1pPr marL="0" indent="0">
              <a:buNone/>
              <a:defRPr sz="1800" b="1"/>
            </a:lvl1pPr>
          </a:lstStyle>
          <a:p>
            <a:pPr lvl="0"/>
            <a:r>
              <a:rPr lang="en-GB" dirty="0"/>
              <a:t>Name</a:t>
            </a:r>
          </a:p>
        </p:txBody>
      </p:sp>
      <p:sp>
        <p:nvSpPr>
          <p:cNvPr id="43" name="Text Placeholder 3">
            <a:extLst>
              <a:ext uri="{FF2B5EF4-FFF2-40B4-BE49-F238E27FC236}">
                <a16:creationId xmlns:a16="http://schemas.microsoft.com/office/drawing/2014/main" id="{5838CBBF-BC60-ED1A-5D7D-CB9FD3B9F5B7}"/>
              </a:ext>
            </a:extLst>
          </p:cNvPr>
          <p:cNvSpPr>
            <a:spLocks noGrp="1"/>
          </p:cNvSpPr>
          <p:nvPr>
            <p:ph type="body" sz="quarter" idx="46" hasCustomPrompt="1"/>
          </p:nvPr>
        </p:nvSpPr>
        <p:spPr>
          <a:xfrm>
            <a:off x="2106613" y="4616300"/>
            <a:ext cx="3816000" cy="275125"/>
          </a:xfrm>
          <a:prstGeom prst="rect">
            <a:avLst/>
          </a:prstGeom>
        </p:spPr>
        <p:txBody>
          <a:bodyPr/>
          <a:lstStyle>
            <a:lvl1pPr marL="0" indent="0">
              <a:buNone/>
              <a:defRPr sz="1600" b="0"/>
            </a:lvl1pPr>
          </a:lstStyle>
          <a:p>
            <a:pPr lvl="0"/>
            <a:r>
              <a:rPr lang="en-GB" dirty="0"/>
              <a:t>Position</a:t>
            </a:r>
          </a:p>
        </p:txBody>
      </p:sp>
      <p:sp>
        <p:nvSpPr>
          <p:cNvPr id="44" name="Text Placeholder 3">
            <a:extLst>
              <a:ext uri="{FF2B5EF4-FFF2-40B4-BE49-F238E27FC236}">
                <a16:creationId xmlns:a16="http://schemas.microsoft.com/office/drawing/2014/main" id="{61D29999-230D-730F-C7B9-93EF75AAEB1A}"/>
              </a:ext>
            </a:extLst>
          </p:cNvPr>
          <p:cNvSpPr>
            <a:spLocks noGrp="1"/>
          </p:cNvSpPr>
          <p:nvPr>
            <p:ph type="body" sz="quarter" idx="47" hasCustomPrompt="1"/>
          </p:nvPr>
        </p:nvSpPr>
        <p:spPr>
          <a:xfrm>
            <a:off x="2106613" y="4999547"/>
            <a:ext cx="3816000" cy="1112124"/>
          </a:xfrm>
          <a:prstGeom prst="rect">
            <a:avLst/>
          </a:prstGeom>
        </p:spPr>
        <p:txBody>
          <a:bodyPr/>
          <a:lstStyle>
            <a:lvl1pPr marL="0" indent="0">
              <a:buNone/>
              <a:defRPr sz="1400" b="0"/>
            </a:lvl1pPr>
          </a:lstStyle>
          <a:p>
            <a:pPr lvl="0"/>
            <a:r>
              <a:rPr lang="en-GB" dirty="0"/>
              <a:t>This is placeholder text</a:t>
            </a:r>
          </a:p>
        </p:txBody>
      </p:sp>
      <p:sp>
        <p:nvSpPr>
          <p:cNvPr id="46" name="Text Placeholder 3">
            <a:extLst>
              <a:ext uri="{FF2B5EF4-FFF2-40B4-BE49-F238E27FC236}">
                <a16:creationId xmlns:a16="http://schemas.microsoft.com/office/drawing/2014/main" id="{59B44AB0-FDE2-B943-9B95-999BDFC8F0EA}"/>
              </a:ext>
            </a:extLst>
          </p:cNvPr>
          <p:cNvSpPr>
            <a:spLocks noGrp="1"/>
          </p:cNvSpPr>
          <p:nvPr>
            <p:ph type="body" sz="quarter" idx="49" hasCustomPrompt="1"/>
          </p:nvPr>
        </p:nvSpPr>
        <p:spPr>
          <a:xfrm>
            <a:off x="2582048" y="6170740"/>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Telephone number</a:t>
            </a:r>
          </a:p>
        </p:txBody>
      </p:sp>
      <p:sp>
        <p:nvSpPr>
          <p:cNvPr id="48" name="Text Placeholder 3">
            <a:extLst>
              <a:ext uri="{FF2B5EF4-FFF2-40B4-BE49-F238E27FC236}">
                <a16:creationId xmlns:a16="http://schemas.microsoft.com/office/drawing/2014/main" id="{4C9FE5E4-99D6-60C4-2045-515AE48934A1}"/>
              </a:ext>
            </a:extLst>
          </p:cNvPr>
          <p:cNvSpPr>
            <a:spLocks noGrp="1"/>
          </p:cNvSpPr>
          <p:nvPr>
            <p:ph type="body" sz="quarter" idx="51" hasCustomPrompt="1"/>
          </p:nvPr>
        </p:nvSpPr>
        <p:spPr>
          <a:xfrm>
            <a:off x="2575878" y="6431361"/>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E-mail address</a:t>
            </a:r>
          </a:p>
        </p:txBody>
      </p:sp>
      <p:sp>
        <p:nvSpPr>
          <p:cNvPr id="49" name="Text Placeholder 3">
            <a:extLst>
              <a:ext uri="{FF2B5EF4-FFF2-40B4-BE49-F238E27FC236}">
                <a16:creationId xmlns:a16="http://schemas.microsoft.com/office/drawing/2014/main" id="{CBE94BDC-BDF3-6D93-2801-247C08B313D8}"/>
              </a:ext>
            </a:extLst>
          </p:cNvPr>
          <p:cNvSpPr>
            <a:spLocks noGrp="1"/>
          </p:cNvSpPr>
          <p:nvPr>
            <p:ph type="body" sz="quarter" idx="52" hasCustomPrompt="1"/>
          </p:nvPr>
        </p:nvSpPr>
        <p:spPr>
          <a:xfrm>
            <a:off x="7899384" y="4243721"/>
            <a:ext cx="3816000" cy="301261"/>
          </a:xfrm>
          <a:prstGeom prst="rect">
            <a:avLst/>
          </a:prstGeom>
        </p:spPr>
        <p:txBody>
          <a:bodyPr/>
          <a:lstStyle>
            <a:lvl1pPr marL="0" indent="0">
              <a:buNone/>
              <a:defRPr sz="1800" b="1"/>
            </a:lvl1pPr>
          </a:lstStyle>
          <a:p>
            <a:pPr lvl="0"/>
            <a:r>
              <a:rPr lang="en-GB" dirty="0"/>
              <a:t>Name</a:t>
            </a:r>
          </a:p>
        </p:txBody>
      </p:sp>
      <p:sp>
        <p:nvSpPr>
          <p:cNvPr id="50" name="Text Placeholder 3">
            <a:extLst>
              <a:ext uri="{FF2B5EF4-FFF2-40B4-BE49-F238E27FC236}">
                <a16:creationId xmlns:a16="http://schemas.microsoft.com/office/drawing/2014/main" id="{7E162795-FEC9-0009-4C57-3A1B46FEE72E}"/>
              </a:ext>
            </a:extLst>
          </p:cNvPr>
          <p:cNvSpPr>
            <a:spLocks noGrp="1"/>
          </p:cNvSpPr>
          <p:nvPr>
            <p:ph type="body" sz="quarter" idx="53" hasCustomPrompt="1"/>
          </p:nvPr>
        </p:nvSpPr>
        <p:spPr>
          <a:xfrm>
            <a:off x="7899384" y="4616300"/>
            <a:ext cx="3816000" cy="275125"/>
          </a:xfrm>
          <a:prstGeom prst="rect">
            <a:avLst/>
          </a:prstGeom>
        </p:spPr>
        <p:txBody>
          <a:bodyPr/>
          <a:lstStyle>
            <a:lvl1pPr marL="0" indent="0">
              <a:buNone/>
              <a:defRPr sz="1600" b="0"/>
            </a:lvl1pPr>
          </a:lstStyle>
          <a:p>
            <a:pPr lvl="0"/>
            <a:r>
              <a:rPr lang="en-GB" dirty="0"/>
              <a:t>Position</a:t>
            </a:r>
          </a:p>
        </p:txBody>
      </p:sp>
      <p:sp>
        <p:nvSpPr>
          <p:cNvPr id="51" name="Text Placeholder 3">
            <a:extLst>
              <a:ext uri="{FF2B5EF4-FFF2-40B4-BE49-F238E27FC236}">
                <a16:creationId xmlns:a16="http://schemas.microsoft.com/office/drawing/2014/main" id="{B60026FD-492D-27C4-7C2E-BBF5F064E617}"/>
              </a:ext>
            </a:extLst>
          </p:cNvPr>
          <p:cNvSpPr>
            <a:spLocks noGrp="1"/>
          </p:cNvSpPr>
          <p:nvPr>
            <p:ph type="body" sz="quarter" idx="54" hasCustomPrompt="1"/>
          </p:nvPr>
        </p:nvSpPr>
        <p:spPr>
          <a:xfrm>
            <a:off x="7899384" y="4999547"/>
            <a:ext cx="3816000" cy="1112124"/>
          </a:xfrm>
          <a:prstGeom prst="rect">
            <a:avLst/>
          </a:prstGeom>
        </p:spPr>
        <p:txBody>
          <a:bodyPr/>
          <a:lstStyle>
            <a:lvl1pPr marL="0" indent="0">
              <a:buNone/>
              <a:defRPr sz="1400" b="0"/>
            </a:lvl1pPr>
          </a:lstStyle>
          <a:p>
            <a:pPr lvl="0"/>
            <a:r>
              <a:rPr lang="en-GB" dirty="0"/>
              <a:t>This is placeholder text</a:t>
            </a:r>
          </a:p>
        </p:txBody>
      </p:sp>
      <p:sp>
        <p:nvSpPr>
          <p:cNvPr id="53" name="Text Placeholder 3">
            <a:extLst>
              <a:ext uri="{FF2B5EF4-FFF2-40B4-BE49-F238E27FC236}">
                <a16:creationId xmlns:a16="http://schemas.microsoft.com/office/drawing/2014/main" id="{E7077005-580D-C3E9-75A5-F724E53E0C7D}"/>
              </a:ext>
            </a:extLst>
          </p:cNvPr>
          <p:cNvSpPr>
            <a:spLocks noGrp="1"/>
          </p:cNvSpPr>
          <p:nvPr>
            <p:ph type="body" sz="quarter" idx="56" hasCustomPrompt="1"/>
          </p:nvPr>
        </p:nvSpPr>
        <p:spPr>
          <a:xfrm>
            <a:off x="8374819" y="6170740"/>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Telephone number</a:t>
            </a:r>
          </a:p>
        </p:txBody>
      </p:sp>
      <p:sp>
        <p:nvSpPr>
          <p:cNvPr id="55" name="Text Placeholder 3">
            <a:extLst>
              <a:ext uri="{FF2B5EF4-FFF2-40B4-BE49-F238E27FC236}">
                <a16:creationId xmlns:a16="http://schemas.microsoft.com/office/drawing/2014/main" id="{A1C967D9-E1D2-5724-4EA4-366EC973ED91}"/>
              </a:ext>
            </a:extLst>
          </p:cNvPr>
          <p:cNvSpPr>
            <a:spLocks noGrp="1"/>
          </p:cNvSpPr>
          <p:nvPr>
            <p:ph type="body" sz="quarter" idx="58" hasCustomPrompt="1"/>
          </p:nvPr>
        </p:nvSpPr>
        <p:spPr>
          <a:xfrm>
            <a:off x="8368649" y="6431361"/>
            <a:ext cx="3352901" cy="223168"/>
          </a:xfrm>
          <a:prstGeom prst="rect">
            <a:avLst/>
          </a:prstGeom>
        </p:spPr>
        <p:txBody>
          <a:bodyPr/>
          <a:lstStyle>
            <a:lvl1pPr marL="0" indent="0">
              <a:spcBef>
                <a:spcPts val="0"/>
              </a:spcBef>
              <a:buNone/>
              <a:defRPr sz="1400" b="0">
                <a:solidFill>
                  <a:schemeClr val="tx1"/>
                </a:solidFill>
              </a:defRPr>
            </a:lvl1pPr>
          </a:lstStyle>
          <a:p>
            <a:pPr lvl="0"/>
            <a:r>
              <a:rPr lang="en-GB" dirty="0"/>
              <a:t>E-mail address</a:t>
            </a:r>
          </a:p>
        </p:txBody>
      </p:sp>
      <p:sp>
        <p:nvSpPr>
          <p:cNvPr id="12" name="Picture Placeholder 5">
            <a:extLst>
              <a:ext uri="{FF2B5EF4-FFF2-40B4-BE49-F238E27FC236}">
                <a16:creationId xmlns:a16="http://schemas.microsoft.com/office/drawing/2014/main" id="{9932F52B-8A0F-8046-CEE9-32F9DAD9DC75}"/>
              </a:ext>
            </a:extLst>
          </p:cNvPr>
          <p:cNvSpPr>
            <a:spLocks noGrp="1"/>
          </p:cNvSpPr>
          <p:nvPr>
            <p:ph type="pic" sz="quarter" idx="59"/>
          </p:nvPr>
        </p:nvSpPr>
        <p:spPr>
          <a:xfrm>
            <a:off x="623888" y="1642643"/>
            <a:ext cx="1372336" cy="1867436"/>
          </a:xfrm>
          <a:prstGeom prst="rect">
            <a:avLst/>
          </a:prstGeom>
          <a:blipFill>
            <a:blip r:embed="rId5" cstate="email">
              <a:extLst>
                <a:ext uri="{28A0092B-C50C-407E-A947-70E740481C1C}">
                  <a14:useLocalDpi xmlns:a14="http://schemas.microsoft.com/office/drawing/2010/main"/>
                </a:ext>
              </a:extLst>
            </a:blip>
            <a:stretch>
              <a:fillRect/>
            </a:stretch>
          </a:blipFill>
        </p:spPr>
        <p:txBody>
          <a:bodyPr/>
          <a:lstStyle>
            <a:lvl1pPr>
              <a:defRPr sz="1600"/>
            </a:lvl1pPr>
          </a:lstStyle>
          <a:p>
            <a:r>
              <a:rPr lang="en-GB" dirty="0"/>
              <a:t>Click icon to add picture</a:t>
            </a:r>
            <a:endParaRPr lang="en-US" dirty="0"/>
          </a:p>
        </p:txBody>
      </p:sp>
      <p:sp>
        <p:nvSpPr>
          <p:cNvPr id="32" name="TextBox 31">
            <a:extLst>
              <a:ext uri="{FF2B5EF4-FFF2-40B4-BE49-F238E27FC236}">
                <a16:creationId xmlns:a16="http://schemas.microsoft.com/office/drawing/2014/main" id="{6E8F300F-7649-BCA8-9FD9-BB3FEDC2BA73}"/>
              </a:ext>
            </a:extLst>
          </p:cNvPr>
          <p:cNvSpPr txBox="1"/>
          <p:nvPr userDrawn="1"/>
        </p:nvSpPr>
        <p:spPr>
          <a:xfrm>
            <a:off x="2106613" y="3544872"/>
            <a:ext cx="371218" cy="307777"/>
          </a:xfrm>
          <a:prstGeom prst="rect">
            <a:avLst/>
          </a:prstGeom>
          <a:noFill/>
        </p:spPr>
        <p:txBody>
          <a:bodyPr wrap="square" rtlCol="0">
            <a:spAutoFit/>
          </a:bodyPr>
          <a:lstStyle/>
          <a:p>
            <a:r>
              <a:rPr lang="en-GB" sz="1400" b="1" dirty="0">
                <a:solidFill>
                  <a:srgbClr val="CC0C7B"/>
                </a:solidFill>
              </a:rPr>
              <a:t>T: </a:t>
            </a:r>
          </a:p>
        </p:txBody>
      </p:sp>
      <p:sp>
        <p:nvSpPr>
          <p:cNvPr id="33" name="TextBox 32">
            <a:extLst>
              <a:ext uri="{FF2B5EF4-FFF2-40B4-BE49-F238E27FC236}">
                <a16:creationId xmlns:a16="http://schemas.microsoft.com/office/drawing/2014/main" id="{80A846E8-B170-0301-6452-62C39B7B665C}"/>
              </a:ext>
            </a:extLst>
          </p:cNvPr>
          <p:cNvSpPr txBox="1"/>
          <p:nvPr userDrawn="1"/>
        </p:nvSpPr>
        <p:spPr>
          <a:xfrm>
            <a:off x="2106613" y="3800479"/>
            <a:ext cx="371218" cy="307777"/>
          </a:xfrm>
          <a:prstGeom prst="rect">
            <a:avLst/>
          </a:prstGeom>
          <a:noFill/>
        </p:spPr>
        <p:txBody>
          <a:bodyPr wrap="square" rtlCol="0">
            <a:spAutoFit/>
          </a:bodyPr>
          <a:lstStyle/>
          <a:p>
            <a:r>
              <a:rPr lang="en-GB" sz="1400" b="1" dirty="0">
                <a:solidFill>
                  <a:srgbClr val="CC0C7B"/>
                </a:solidFill>
              </a:rPr>
              <a:t>E: </a:t>
            </a:r>
          </a:p>
        </p:txBody>
      </p:sp>
      <p:sp>
        <p:nvSpPr>
          <p:cNvPr id="34" name="TextBox 33">
            <a:extLst>
              <a:ext uri="{FF2B5EF4-FFF2-40B4-BE49-F238E27FC236}">
                <a16:creationId xmlns:a16="http://schemas.microsoft.com/office/drawing/2014/main" id="{53D8A4B5-AB12-2C69-192E-95B15C4BE065}"/>
              </a:ext>
            </a:extLst>
          </p:cNvPr>
          <p:cNvSpPr txBox="1"/>
          <p:nvPr userDrawn="1"/>
        </p:nvSpPr>
        <p:spPr>
          <a:xfrm>
            <a:off x="2106613" y="6170740"/>
            <a:ext cx="371218" cy="307777"/>
          </a:xfrm>
          <a:prstGeom prst="rect">
            <a:avLst/>
          </a:prstGeom>
          <a:noFill/>
        </p:spPr>
        <p:txBody>
          <a:bodyPr wrap="square" rtlCol="0">
            <a:spAutoFit/>
          </a:bodyPr>
          <a:lstStyle/>
          <a:p>
            <a:r>
              <a:rPr lang="en-GB" sz="1400" b="1" dirty="0">
                <a:solidFill>
                  <a:srgbClr val="CC0C7B"/>
                </a:solidFill>
              </a:rPr>
              <a:t>T: </a:t>
            </a:r>
          </a:p>
        </p:txBody>
      </p:sp>
      <p:sp>
        <p:nvSpPr>
          <p:cNvPr id="35" name="TextBox 34">
            <a:extLst>
              <a:ext uri="{FF2B5EF4-FFF2-40B4-BE49-F238E27FC236}">
                <a16:creationId xmlns:a16="http://schemas.microsoft.com/office/drawing/2014/main" id="{52165E7C-C803-7E2C-5DEF-634CFBE9EC4B}"/>
              </a:ext>
            </a:extLst>
          </p:cNvPr>
          <p:cNvSpPr txBox="1"/>
          <p:nvPr userDrawn="1"/>
        </p:nvSpPr>
        <p:spPr>
          <a:xfrm>
            <a:off x="2106613" y="6426347"/>
            <a:ext cx="371218" cy="307777"/>
          </a:xfrm>
          <a:prstGeom prst="rect">
            <a:avLst/>
          </a:prstGeom>
          <a:noFill/>
        </p:spPr>
        <p:txBody>
          <a:bodyPr wrap="square" rtlCol="0">
            <a:spAutoFit/>
          </a:bodyPr>
          <a:lstStyle/>
          <a:p>
            <a:r>
              <a:rPr lang="en-GB" sz="1400" b="1" dirty="0">
                <a:solidFill>
                  <a:srgbClr val="CC0C7B"/>
                </a:solidFill>
              </a:rPr>
              <a:t>E: </a:t>
            </a:r>
          </a:p>
        </p:txBody>
      </p:sp>
      <p:sp>
        <p:nvSpPr>
          <p:cNvPr id="36" name="TextBox 35">
            <a:extLst>
              <a:ext uri="{FF2B5EF4-FFF2-40B4-BE49-F238E27FC236}">
                <a16:creationId xmlns:a16="http://schemas.microsoft.com/office/drawing/2014/main" id="{D4F8D7C3-3EA6-EEB2-812E-755E92370F73}"/>
              </a:ext>
            </a:extLst>
          </p:cNvPr>
          <p:cNvSpPr txBox="1"/>
          <p:nvPr userDrawn="1"/>
        </p:nvSpPr>
        <p:spPr>
          <a:xfrm>
            <a:off x="7899384" y="6170740"/>
            <a:ext cx="371218" cy="307777"/>
          </a:xfrm>
          <a:prstGeom prst="rect">
            <a:avLst/>
          </a:prstGeom>
          <a:noFill/>
        </p:spPr>
        <p:txBody>
          <a:bodyPr wrap="square" rtlCol="0">
            <a:spAutoFit/>
          </a:bodyPr>
          <a:lstStyle/>
          <a:p>
            <a:r>
              <a:rPr lang="en-GB" sz="1400" b="1" dirty="0">
                <a:solidFill>
                  <a:srgbClr val="CC0C7B"/>
                </a:solidFill>
              </a:rPr>
              <a:t>T: </a:t>
            </a:r>
          </a:p>
        </p:txBody>
      </p:sp>
      <p:sp>
        <p:nvSpPr>
          <p:cNvPr id="37" name="TextBox 36">
            <a:extLst>
              <a:ext uri="{FF2B5EF4-FFF2-40B4-BE49-F238E27FC236}">
                <a16:creationId xmlns:a16="http://schemas.microsoft.com/office/drawing/2014/main" id="{80BF55E5-D833-0201-C9A9-3DD9EF46B340}"/>
              </a:ext>
            </a:extLst>
          </p:cNvPr>
          <p:cNvSpPr txBox="1"/>
          <p:nvPr userDrawn="1"/>
        </p:nvSpPr>
        <p:spPr>
          <a:xfrm>
            <a:off x="7899384" y="6426347"/>
            <a:ext cx="371218" cy="307777"/>
          </a:xfrm>
          <a:prstGeom prst="rect">
            <a:avLst/>
          </a:prstGeom>
          <a:noFill/>
        </p:spPr>
        <p:txBody>
          <a:bodyPr wrap="square" rtlCol="0">
            <a:spAutoFit/>
          </a:bodyPr>
          <a:lstStyle/>
          <a:p>
            <a:r>
              <a:rPr lang="en-GB" sz="1400" b="1" dirty="0">
                <a:solidFill>
                  <a:srgbClr val="CC0C7B"/>
                </a:solidFill>
              </a:rPr>
              <a:t>E: </a:t>
            </a:r>
          </a:p>
        </p:txBody>
      </p:sp>
      <p:sp>
        <p:nvSpPr>
          <p:cNvPr id="38" name="TextBox 37">
            <a:extLst>
              <a:ext uri="{FF2B5EF4-FFF2-40B4-BE49-F238E27FC236}">
                <a16:creationId xmlns:a16="http://schemas.microsoft.com/office/drawing/2014/main" id="{FDF6761D-CAEC-9AC8-DD00-E4F1073EA137}"/>
              </a:ext>
            </a:extLst>
          </p:cNvPr>
          <p:cNvSpPr txBox="1"/>
          <p:nvPr userDrawn="1"/>
        </p:nvSpPr>
        <p:spPr>
          <a:xfrm>
            <a:off x="7899384" y="3544872"/>
            <a:ext cx="371218" cy="307777"/>
          </a:xfrm>
          <a:prstGeom prst="rect">
            <a:avLst/>
          </a:prstGeom>
          <a:noFill/>
        </p:spPr>
        <p:txBody>
          <a:bodyPr wrap="square" rtlCol="0">
            <a:spAutoFit/>
          </a:bodyPr>
          <a:lstStyle/>
          <a:p>
            <a:r>
              <a:rPr lang="en-GB" sz="1400" b="1" dirty="0">
                <a:solidFill>
                  <a:srgbClr val="CC0C7B"/>
                </a:solidFill>
              </a:rPr>
              <a:t>T: </a:t>
            </a:r>
          </a:p>
        </p:txBody>
      </p:sp>
      <p:sp>
        <p:nvSpPr>
          <p:cNvPr id="39" name="TextBox 38">
            <a:extLst>
              <a:ext uri="{FF2B5EF4-FFF2-40B4-BE49-F238E27FC236}">
                <a16:creationId xmlns:a16="http://schemas.microsoft.com/office/drawing/2014/main" id="{71638493-228A-99D6-C8E2-5A75E10AAF05}"/>
              </a:ext>
            </a:extLst>
          </p:cNvPr>
          <p:cNvSpPr txBox="1"/>
          <p:nvPr userDrawn="1"/>
        </p:nvSpPr>
        <p:spPr>
          <a:xfrm>
            <a:off x="7899384" y="3800479"/>
            <a:ext cx="371218" cy="307777"/>
          </a:xfrm>
          <a:prstGeom prst="rect">
            <a:avLst/>
          </a:prstGeom>
          <a:noFill/>
        </p:spPr>
        <p:txBody>
          <a:bodyPr wrap="square" rtlCol="0">
            <a:spAutoFit/>
          </a:bodyPr>
          <a:lstStyle/>
          <a:p>
            <a:r>
              <a:rPr lang="en-GB" sz="1400" b="1" dirty="0">
                <a:solidFill>
                  <a:srgbClr val="CC0C7B"/>
                </a:solidFill>
              </a:rPr>
              <a:t>E: </a:t>
            </a:r>
          </a:p>
        </p:txBody>
      </p:sp>
    </p:spTree>
    <p:extLst>
      <p:ext uri="{BB962C8B-B14F-4D97-AF65-F5344CB8AC3E}">
        <p14:creationId xmlns:p14="http://schemas.microsoft.com/office/powerpoint/2010/main" val="138716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93B9C49-53BC-BDDF-1570-FEA3E9142C93}"/>
              </a:ext>
            </a:extLst>
          </p:cNvPr>
          <p:cNvSpPr>
            <a:spLocks noGrp="1"/>
          </p:cNvSpPr>
          <p:nvPr>
            <p:ph type="body" sz="quarter" idx="11" hasCustomPrompt="1"/>
          </p:nvPr>
        </p:nvSpPr>
        <p:spPr>
          <a:xfrm>
            <a:off x="623887" y="2221653"/>
            <a:ext cx="7287434" cy="2474604"/>
          </a:xfrm>
          <a:prstGeom prst="rect">
            <a:avLst/>
          </a:prstGeom>
        </p:spPr>
        <p:txBody>
          <a:bodyPr anchor="b"/>
          <a:lstStyle>
            <a:lvl1pPr marL="0" indent="0">
              <a:buNone/>
              <a:defRPr sz="4800" b="1">
                <a:latin typeface="Goudy Old Style" panose="02020502050305020303" pitchFamily="18" charset="77"/>
              </a:defRPr>
            </a:lvl1pPr>
          </a:lstStyle>
          <a:p>
            <a:pPr lvl="0"/>
            <a:r>
              <a:rPr lang="en-GB" dirty="0"/>
              <a:t>Closing text</a:t>
            </a:r>
            <a:endParaRPr lang="en-US" dirty="0"/>
          </a:p>
        </p:txBody>
      </p:sp>
      <p:sp>
        <p:nvSpPr>
          <p:cNvPr id="19" name="Text Placeholder 17">
            <a:extLst>
              <a:ext uri="{FF2B5EF4-FFF2-40B4-BE49-F238E27FC236}">
                <a16:creationId xmlns:a16="http://schemas.microsoft.com/office/drawing/2014/main" id="{DEEEB267-F48E-A701-C394-60ECA90F93E9}"/>
              </a:ext>
            </a:extLst>
          </p:cNvPr>
          <p:cNvSpPr>
            <a:spLocks noGrp="1" noRot="1" noMove="1" noResize="1" noEditPoints="1" noAdjustHandles="1" noChangeArrowheads="1" noChangeShapeType="1"/>
          </p:cNvSpPr>
          <p:nvPr>
            <p:ph type="body" sz="quarter" idx="13" hasCustomPrompt="1"/>
          </p:nvPr>
        </p:nvSpPr>
        <p:spPr>
          <a:xfrm>
            <a:off x="678074" y="6039011"/>
            <a:ext cx="3752330" cy="281174"/>
          </a:xfrm>
          <a:prstGeom prst="rect">
            <a:avLst/>
          </a:prstGeom>
        </p:spPr>
        <p:txBody>
          <a:bodyPr/>
          <a:lstStyle>
            <a:lvl1pPr marL="0" indent="0" algn="l">
              <a:spcBef>
                <a:spcPts val="0"/>
              </a:spcBef>
              <a:buNone/>
              <a:defRPr sz="14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www.mfmac.com</a:t>
            </a:r>
          </a:p>
        </p:txBody>
      </p:sp>
      <p:pic>
        <p:nvPicPr>
          <p:cNvPr id="7" name="Graphic 6">
            <a:extLst>
              <a:ext uri="{FF2B5EF4-FFF2-40B4-BE49-F238E27FC236}">
                <a16:creationId xmlns:a16="http://schemas.microsoft.com/office/drawing/2014/main" id="{31EC1D6D-B7B2-FB39-A9CE-4D1BBD0E889D}"/>
              </a:ext>
            </a:extLst>
          </p:cNvPr>
          <p:cNvPicPr>
            <a:picLocks noChangeAspect="1"/>
          </p:cNvPicPr>
          <p:nvPr userDrawn="1"/>
        </p:nvPicPr>
        <p:blipFill>
          <a:blip r:embed="rId2"/>
          <a:srcRect/>
          <a:stretch/>
        </p:blipFill>
        <p:spPr>
          <a:xfrm>
            <a:off x="7910512" y="356418"/>
            <a:ext cx="3657600" cy="2389447"/>
          </a:xfrm>
          <a:prstGeom prst="rect">
            <a:avLst/>
          </a:prstGeom>
        </p:spPr>
      </p:pic>
      <p:sp>
        <p:nvSpPr>
          <p:cNvPr id="5" name="Text Placeholder 17">
            <a:extLst>
              <a:ext uri="{FF2B5EF4-FFF2-40B4-BE49-F238E27FC236}">
                <a16:creationId xmlns:a16="http://schemas.microsoft.com/office/drawing/2014/main" id="{DEEEB267-F48E-A701-C394-60ECA90F93E9}"/>
              </a:ext>
            </a:extLst>
          </p:cNvPr>
          <p:cNvSpPr>
            <a:spLocks noGrp="1" noRot="1" noMove="1" noResize="1" noEditPoints="1" noAdjustHandles="1" noChangeArrowheads="1" noChangeShapeType="1"/>
          </p:cNvSpPr>
          <p:nvPr>
            <p:ph type="body" sz="quarter" idx="14" hasCustomPrompt="1"/>
          </p:nvPr>
        </p:nvSpPr>
        <p:spPr>
          <a:xfrm>
            <a:off x="678074" y="6321020"/>
            <a:ext cx="3752330" cy="281174"/>
          </a:xfrm>
          <a:prstGeom prst="rect">
            <a:avLst/>
          </a:prstGeom>
        </p:spPr>
        <p:txBody>
          <a:bodyPr/>
          <a:lstStyle>
            <a:lvl1pPr marL="0" indent="0" algn="l">
              <a:spcBef>
                <a:spcPts val="0"/>
              </a:spcBef>
              <a:buNone/>
              <a:defRPr sz="1400" b="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 Morton Fraser MacRoberts LLP</a:t>
            </a:r>
            <a:endParaRPr lang="en-US" dirty="0"/>
          </a:p>
        </p:txBody>
      </p:sp>
      <p:pic>
        <p:nvPicPr>
          <p:cNvPr id="13" name="Picture 12" descr="A black and pink logo&#10;&#10;AI-generated content may be incorrect.">
            <a:extLst>
              <a:ext uri="{FF2B5EF4-FFF2-40B4-BE49-F238E27FC236}">
                <a16:creationId xmlns:a16="http://schemas.microsoft.com/office/drawing/2014/main" id="{390BF816-C80E-1D4C-8E9F-F830F275C723}"/>
              </a:ext>
            </a:extLst>
          </p:cNvPr>
          <p:cNvPicPr>
            <a:picLocks noChangeAspect="1"/>
          </p:cNvPicPr>
          <p:nvPr userDrawn="1"/>
        </p:nvPicPr>
        <p:blipFill>
          <a:blip r:embed="rId3"/>
          <a:stretch>
            <a:fillRect/>
          </a:stretch>
        </p:blipFill>
        <p:spPr>
          <a:xfrm>
            <a:off x="9018620" y="6271384"/>
            <a:ext cx="2549492" cy="330810"/>
          </a:xfrm>
          <a:prstGeom prst="rect">
            <a:avLst/>
          </a:prstGeom>
        </p:spPr>
      </p:pic>
    </p:spTree>
    <p:extLst>
      <p:ext uri="{BB962C8B-B14F-4D97-AF65-F5344CB8AC3E}">
        <p14:creationId xmlns:p14="http://schemas.microsoft.com/office/powerpoint/2010/main" val="214504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ver Slid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D5B843-C49D-8A85-1AFF-A1413D540AB5}"/>
              </a:ext>
            </a:extLst>
          </p:cNvPr>
          <p:cNvSpPr>
            <a:spLocks noGrp="1"/>
          </p:cNvSpPr>
          <p:nvPr>
            <p:ph type="pic" sz="quarter" idx="10"/>
          </p:nvPr>
        </p:nvSpPr>
        <p:spPr>
          <a:xfrm>
            <a:off x="4902200" y="0"/>
            <a:ext cx="72898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en-GB" dirty="0"/>
              <a:t>Click icon to add picture</a:t>
            </a:r>
            <a:endParaRPr lang="en-US" dirty="0"/>
          </a:p>
        </p:txBody>
      </p:sp>
      <p:pic>
        <p:nvPicPr>
          <p:cNvPr id="11" name="Graphic 10">
            <a:extLst>
              <a:ext uri="{FF2B5EF4-FFF2-40B4-BE49-F238E27FC236}">
                <a16:creationId xmlns:a16="http://schemas.microsoft.com/office/drawing/2014/main" id="{E68DDD7A-4C87-5BCE-FE6E-D9C3726C3633}"/>
              </a:ext>
            </a:extLst>
          </p:cNvPr>
          <p:cNvPicPr>
            <a:picLocks noChangeAspect="1"/>
          </p:cNvPicPr>
          <p:nvPr userDrawn="1"/>
        </p:nvPicPr>
        <p:blipFill>
          <a:blip r:embed="rId3"/>
          <a:srcRect/>
          <a:stretch/>
        </p:blipFill>
        <p:spPr>
          <a:xfrm>
            <a:off x="1798618" y="444074"/>
            <a:ext cx="2577600" cy="1683903"/>
          </a:xfrm>
          <a:prstGeom prst="rect">
            <a:avLst/>
          </a:prstGeom>
        </p:spPr>
      </p:pic>
      <p:sp>
        <p:nvSpPr>
          <p:cNvPr id="16" name="Text Placeholder 15">
            <a:extLst>
              <a:ext uri="{FF2B5EF4-FFF2-40B4-BE49-F238E27FC236}">
                <a16:creationId xmlns:a16="http://schemas.microsoft.com/office/drawing/2014/main" id="{093B9C49-53BC-BDDF-1570-FEA3E9142C93}"/>
              </a:ext>
            </a:extLst>
          </p:cNvPr>
          <p:cNvSpPr>
            <a:spLocks noGrp="1"/>
          </p:cNvSpPr>
          <p:nvPr>
            <p:ph type="body" sz="quarter" idx="11" hasCustomPrompt="1"/>
          </p:nvPr>
        </p:nvSpPr>
        <p:spPr>
          <a:xfrm>
            <a:off x="623888" y="3429000"/>
            <a:ext cx="3752330" cy="2159028"/>
          </a:xfrm>
          <a:prstGeom prst="rect">
            <a:avLst/>
          </a:prstGeom>
        </p:spPr>
        <p:txBody>
          <a:bodyPr anchor="b"/>
          <a:lstStyle>
            <a:lvl1pPr marL="0" indent="0">
              <a:buNone/>
              <a:defRPr sz="4800" b="1">
                <a:latin typeface="Goudy Old Style" panose="02020502050305020303" pitchFamily="18" charset="77"/>
              </a:defRPr>
            </a:lvl1pPr>
          </a:lstStyle>
          <a:p>
            <a:pPr lvl="0"/>
            <a:r>
              <a:rPr lang="en-GB" dirty="0"/>
              <a:t>This is the Presentation Title</a:t>
            </a:r>
            <a:endParaRPr lang="en-US" dirty="0"/>
          </a:p>
        </p:txBody>
      </p:sp>
      <p:sp>
        <p:nvSpPr>
          <p:cNvPr id="18" name="Text Placeholder 17">
            <a:extLst>
              <a:ext uri="{FF2B5EF4-FFF2-40B4-BE49-F238E27FC236}">
                <a16:creationId xmlns:a16="http://schemas.microsoft.com/office/drawing/2014/main" id="{9D6B8AC1-6932-1F98-3629-292FADA9B47A}"/>
              </a:ext>
            </a:extLst>
          </p:cNvPr>
          <p:cNvSpPr>
            <a:spLocks noGrp="1"/>
          </p:cNvSpPr>
          <p:nvPr>
            <p:ph type="body" sz="quarter" idx="12" hasCustomPrompt="1"/>
          </p:nvPr>
        </p:nvSpPr>
        <p:spPr>
          <a:xfrm>
            <a:off x="623888" y="5602624"/>
            <a:ext cx="3752330" cy="334940"/>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This is an Optional Sub-Title</a:t>
            </a:r>
            <a:endParaRPr lang="en-US" dirty="0"/>
          </a:p>
        </p:txBody>
      </p:sp>
      <p:sp>
        <p:nvSpPr>
          <p:cNvPr id="19" name="Text Placeholder 17">
            <a:extLst>
              <a:ext uri="{FF2B5EF4-FFF2-40B4-BE49-F238E27FC236}">
                <a16:creationId xmlns:a16="http://schemas.microsoft.com/office/drawing/2014/main" id="{DEEEB267-F48E-A701-C394-60ECA90F93E9}"/>
              </a:ext>
            </a:extLst>
          </p:cNvPr>
          <p:cNvSpPr>
            <a:spLocks noGrp="1"/>
          </p:cNvSpPr>
          <p:nvPr>
            <p:ph type="body" sz="quarter" idx="13" hasCustomPrompt="1"/>
          </p:nvPr>
        </p:nvSpPr>
        <p:spPr>
          <a:xfrm>
            <a:off x="623888" y="6078986"/>
            <a:ext cx="3752330" cy="334940"/>
          </a:xfrm>
          <a:prstGeom prst="rect">
            <a:avLst/>
          </a:prstGeom>
        </p:spPr>
        <p:txBody>
          <a:bodyPr/>
          <a:lstStyle>
            <a:lvl1pPr marL="0" indent="0">
              <a:buNone/>
              <a:defRPr sz="16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[DAY] [DATE] 2025</a:t>
            </a:r>
            <a:endParaRPr lang="en-US" dirty="0"/>
          </a:p>
        </p:txBody>
      </p:sp>
      <p:grpSp>
        <p:nvGrpSpPr>
          <p:cNvPr id="2" name="Group 1">
            <a:extLst>
              <a:ext uri="{FF2B5EF4-FFF2-40B4-BE49-F238E27FC236}">
                <a16:creationId xmlns:a16="http://schemas.microsoft.com/office/drawing/2014/main" id="{902A6520-4FC9-2E2E-5581-F08AE8FED865}"/>
              </a:ext>
            </a:extLst>
          </p:cNvPr>
          <p:cNvGrpSpPr>
            <a:grpSpLocks noGrp="1" noUngrp="1" noRot="1" noChangeAspect="1" noMove="1" noResize="1"/>
          </p:cNvGrpSpPr>
          <p:nvPr userDrawn="1"/>
        </p:nvGrpSpPr>
        <p:grpSpPr>
          <a:xfrm>
            <a:off x="4902200" y="4698972"/>
            <a:ext cx="7289800" cy="2159028"/>
            <a:chOff x="4902200" y="4698972"/>
            <a:chExt cx="7289800" cy="2159028"/>
          </a:xfrm>
        </p:grpSpPr>
        <p:sp>
          <p:nvSpPr>
            <p:cNvPr id="3" name="Rectangle 2">
              <a:extLst>
                <a:ext uri="{FF2B5EF4-FFF2-40B4-BE49-F238E27FC236}">
                  <a16:creationId xmlns:a16="http://schemas.microsoft.com/office/drawing/2014/main" id="{BC854C18-4E5A-AED4-F5C2-5661F3D0A00F}"/>
                </a:ext>
              </a:extLst>
            </p:cNvPr>
            <p:cNvSpPr>
              <a:spLocks noGrp="1" noRot="1" noMove="1" noResize="1" noEditPoints="1" noAdjustHandles="1" noChangeArrowheads="1" noChangeShapeType="1"/>
            </p:cNvSpPr>
            <p:nvPr userDrawn="1"/>
          </p:nvSpPr>
          <p:spPr>
            <a:xfrm>
              <a:off x="4902200" y="4698972"/>
              <a:ext cx="7289800" cy="2159028"/>
            </a:xfrm>
            <a:prstGeom prst="rect">
              <a:avLst/>
            </a:prstGeom>
            <a:gradFill>
              <a:gsLst>
                <a:gs pos="0">
                  <a:schemeClr val="tx1">
                    <a:alpha val="0"/>
                  </a:schemeClr>
                </a:gs>
                <a:gs pos="100000">
                  <a:schemeClr val="tx1">
                    <a:alpha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F27ECA5E-A604-12D3-96C4-D68CA3442BEB}"/>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9946570" y="5401340"/>
              <a:ext cx="1621542" cy="872460"/>
            </a:xfrm>
            <a:prstGeom prst="rect">
              <a:avLst/>
            </a:prstGeom>
          </p:spPr>
        </p:pic>
      </p:grpSp>
    </p:spTree>
    <p:extLst>
      <p:ext uri="{BB962C8B-B14F-4D97-AF65-F5344CB8AC3E}">
        <p14:creationId xmlns:p14="http://schemas.microsoft.com/office/powerpoint/2010/main" val="90891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793274"/>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49" r:id="rId3"/>
    <p:sldLayoutId id="2147483650" r:id="rId4"/>
    <p:sldLayoutId id="2147483652" r:id="rId5"/>
    <p:sldLayoutId id="2147483653"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93" userDrawn="1">
          <p15:clr>
            <a:srgbClr val="F26B43"/>
          </p15:clr>
        </p15:guide>
        <p15:guide id="3" pos="3840" userDrawn="1">
          <p15:clr>
            <a:srgbClr val="F26B43"/>
          </p15:clr>
        </p15:guide>
        <p15:guide id="4" pos="7287" userDrawn="1">
          <p15:clr>
            <a:srgbClr val="F26B43"/>
          </p15:clr>
        </p15:guide>
        <p15:guide id="5" orient="horz" pos="799" userDrawn="1">
          <p15:clr>
            <a:srgbClr val="F26B43"/>
          </p15:clr>
        </p15:guide>
        <p15:guide id="6" orient="horz" pos="3521" userDrawn="1">
          <p15:clr>
            <a:srgbClr val="F26B43"/>
          </p15:clr>
        </p15:guide>
        <p15:guide id="7" orient="horz" pos="391" userDrawn="1">
          <p15:clr>
            <a:srgbClr val="F26B43"/>
          </p15:clr>
        </p15:guide>
        <p15:guide id="8" orient="horz" pos="3952" userDrawn="1">
          <p15:clr>
            <a:srgbClr val="F26B43"/>
          </p15:clr>
        </p15:guide>
        <p15:guide id="9" orient="horz" pos="3680" userDrawn="1">
          <p15:clr>
            <a:srgbClr val="F26B43"/>
          </p15:clr>
        </p15:guide>
        <p15:guide id="10" pos="3477" userDrawn="1">
          <p15:clr>
            <a:srgbClr val="F26B43"/>
          </p15:clr>
        </p15:guide>
        <p15:guide id="11" pos="420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supremecourt.uk/uploads/uksc_2019_0153_judgment_79c85ccc60.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ssets.publishing.service.gov.uk/media/686507a33b77477f9da0726e/implementing-the-employment-rights-bill-roadmap.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ssets.publishing.service.gov.uk/media/686507a33b77477f9da0726e/implementing-the-employment-rights-bill-roadmap.pdf" TargetMode="External"/><Relationship Id="rId7" Type="http://schemas.openxmlformats.org/officeDocument/2006/relationships/hyperlink" Target="https://assets.publishing.service.gov.uk/media/68f8fce125d7d8af156dc2f8/Consultation_on_duty_to_inform_workers_of_their_right_to_join_a_trade_union.pdf?mc_cid=1981398343&amp;mc_eid=f50166675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ssets.publishing.service.gov.uk/media/68f905d40794bb80118bb7b2/make-work-pay-consultation-right-of-trade-unions-to-access-workplaces.pdf?mc_cid=1981398343&amp;mc_eid=f50166675a" TargetMode="External"/><Relationship Id="rId5" Type="http://schemas.openxmlformats.org/officeDocument/2006/relationships/hyperlink" Target="https://assets.publishing.service.gov.uk/media/68fa29fcbaf1f8c92fb5f942/consultation_enhanced_dismissal_protections_pregnant_women_new_mothers.pdf" TargetMode="External"/><Relationship Id="rId4" Type="http://schemas.openxmlformats.org/officeDocument/2006/relationships/hyperlink" Target="https://assets.publishing.service.gov.uk/media/68f8d1d40794bb80118bb762/make-work-pay-consultation-on-leave-for-bereavement-including-pregnancy-loss.pdf?mc_cid=1981398343&amp;mc_eid=f50166675a"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558244-86F1-A1DD-2C84-57CA1D995045}"/>
              </a:ext>
            </a:extLst>
          </p:cNvPr>
          <p:cNvSpPr>
            <a:spLocks noGrp="1"/>
          </p:cNvSpPr>
          <p:nvPr>
            <p:ph type="pic" sz="quarter" idx="10"/>
          </p:nvPr>
        </p:nvSpPr>
        <p:spPr>
          <a:xfrm>
            <a:off x="4902200" y="64008"/>
            <a:ext cx="7289800" cy="6858000"/>
          </a:xfrm>
        </p:spPr>
        <p:txBody>
          <a:bodyPr/>
          <a:lstStyle/>
          <a:p>
            <a:pPr marL="0" indent="0">
              <a:buNone/>
            </a:pPr>
            <a:endParaRPr lang="en-US" dirty="0"/>
          </a:p>
        </p:txBody>
      </p:sp>
      <p:sp>
        <p:nvSpPr>
          <p:cNvPr id="5" name="Text Placeholder 4">
            <a:extLst>
              <a:ext uri="{FF2B5EF4-FFF2-40B4-BE49-F238E27FC236}">
                <a16:creationId xmlns:a16="http://schemas.microsoft.com/office/drawing/2014/main" id="{1D167358-98DD-9FA2-6F18-EE2D5C1CC5D9}"/>
              </a:ext>
            </a:extLst>
          </p:cNvPr>
          <p:cNvSpPr>
            <a:spLocks noGrp="1"/>
          </p:cNvSpPr>
          <p:nvPr>
            <p:ph type="body" sz="quarter" idx="11"/>
          </p:nvPr>
        </p:nvSpPr>
        <p:spPr>
          <a:xfrm>
            <a:off x="623888" y="2368296"/>
            <a:ext cx="3752330" cy="1947672"/>
          </a:xfrm>
        </p:spPr>
        <p:txBody>
          <a:bodyPr/>
          <a:lstStyle/>
          <a:p>
            <a:r>
              <a:rPr lang="en-US" sz="3600" dirty="0">
                <a:latin typeface="Aptos" panose="020B0004020202020204" pitchFamily="34" charset="0"/>
              </a:rPr>
              <a:t>Employment Rights Bill</a:t>
            </a:r>
          </a:p>
          <a:p>
            <a:r>
              <a:rPr lang="en-US" sz="2800" dirty="0">
                <a:latin typeface="Aptos" panose="020B0004020202020204" pitchFamily="34" charset="0"/>
              </a:rPr>
              <a:t>Fire &amp; rehire and preparing for 2026</a:t>
            </a:r>
          </a:p>
        </p:txBody>
      </p:sp>
      <p:sp>
        <p:nvSpPr>
          <p:cNvPr id="6" name="Text Placeholder 5">
            <a:extLst>
              <a:ext uri="{FF2B5EF4-FFF2-40B4-BE49-F238E27FC236}">
                <a16:creationId xmlns:a16="http://schemas.microsoft.com/office/drawing/2014/main" id="{4DBB564A-610E-5D70-BCF0-8E7C7FDC8DB8}"/>
              </a:ext>
            </a:extLst>
          </p:cNvPr>
          <p:cNvSpPr>
            <a:spLocks noGrp="1"/>
          </p:cNvSpPr>
          <p:nvPr>
            <p:ph type="body" sz="quarter" idx="12"/>
          </p:nvPr>
        </p:nvSpPr>
        <p:spPr>
          <a:xfrm>
            <a:off x="623888" y="4785360"/>
            <a:ext cx="3752330" cy="1152204"/>
          </a:xfrm>
        </p:spPr>
        <p:txBody>
          <a:bodyPr/>
          <a:lstStyle/>
          <a:p>
            <a:r>
              <a:rPr lang="en-US" dirty="0"/>
              <a:t>Innes Clark &amp; Lindsey Cartwright</a:t>
            </a:r>
          </a:p>
          <a:p>
            <a:r>
              <a:rPr lang="en-US" dirty="0"/>
              <a:t>MFMac Employment Law Team</a:t>
            </a:r>
          </a:p>
        </p:txBody>
      </p:sp>
      <p:sp>
        <p:nvSpPr>
          <p:cNvPr id="7" name="Text Placeholder 6">
            <a:extLst>
              <a:ext uri="{FF2B5EF4-FFF2-40B4-BE49-F238E27FC236}">
                <a16:creationId xmlns:a16="http://schemas.microsoft.com/office/drawing/2014/main" id="{D06EBE81-62E0-C110-7C94-E8923D4D8837}"/>
              </a:ext>
            </a:extLst>
          </p:cNvPr>
          <p:cNvSpPr>
            <a:spLocks noGrp="1"/>
          </p:cNvSpPr>
          <p:nvPr>
            <p:ph type="body" sz="quarter" idx="13"/>
          </p:nvPr>
        </p:nvSpPr>
        <p:spPr/>
        <p:txBody>
          <a:bodyPr/>
          <a:lstStyle/>
          <a:p>
            <a:r>
              <a:rPr lang="en-US" dirty="0"/>
              <a:t>13 November 2025</a:t>
            </a:r>
          </a:p>
        </p:txBody>
      </p:sp>
    </p:spTree>
    <p:extLst>
      <p:ext uri="{BB962C8B-B14F-4D97-AF65-F5344CB8AC3E}">
        <p14:creationId xmlns:p14="http://schemas.microsoft.com/office/powerpoint/2010/main" val="4440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8B0F-6C91-E5D8-6E98-F2CCAA458F2A}"/>
              </a:ext>
            </a:extLst>
          </p:cNvPr>
          <p:cNvSpPr>
            <a:spLocks noGrp="1"/>
          </p:cNvSpPr>
          <p:nvPr>
            <p:ph type="title"/>
          </p:nvPr>
        </p:nvSpPr>
        <p:spPr/>
        <p:txBody>
          <a:bodyPr/>
          <a:lstStyle/>
          <a:p>
            <a:r>
              <a:rPr lang="en-GB" dirty="0"/>
              <a:t>Fire and rehire</a:t>
            </a:r>
          </a:p>
        </p:txBody>
      </p:sp>
      <p:sp>
        <p:nvSpPr>
          <p:cNvPr id="3" name="Content Placeholder 2">
            <a:extLst>
              <a:ext uri="{FF2B5EF4-FFF2-40B4-BE49-F238E27FC236}">
                <a16:creationId xmlns:a16="http://schemas.microsoft.com/office/drawing/2014/main" id="{8CC67F8F-19A8-3B38-476E-E8282A283083}"/>
              </a:ext>
            </a:extLst>
          </p:cNvPr>
          <p:cNvSpPr>
            <a:spLocks noGrp="1"/>
          </p:cNvSpPr>
          <p:nvPr>
            <p:ph sz="quarter" idx="10"/>
          </p:nvPr>
        </p:nvSpPr>
        <p:spPr>
          <a:xfrm>
            <a:off x="838199" y="1364105"/>
            <a:ext cx="10729914" cy="4886793"/>
          </a:xfrm>
        </p:spPr>
        <p:txBody>
          <a:bodyPr/>
          <a:lstStyle/>
          <a:p>
            <a:endParaRPr lang="en-GB" dirty="0"/>
          </a:p>
          <a:p>
            <a:r>
              <a:rPr lang="en-GB" dirty="0"/>
              <a:t>Replacing employees with non-employees (the P&amp;O scenario) will be automatically unfair dismissal where:-</a:t>
            </a:r>
          </a:p>
          <a:p>
            <a:pPr lvl="1"/>
            <a:r>
              <a:rPr lang="en-GB" dirty="0"/>
              <a:t>the reason for the dismissal is to enable the employer to replace them with a person who is not an employee (e.g. a worker, agency staff), and</a:t>
            </a:r>
          </a:p>
          <a:p>
            <a:pPr lvl="1"/>
            <a:r>
              <a:rPr lang="en-GB" dirty="0"/>
              <a:t>the justification of being in serious financial difficulty now or in the near future does not apply</a:t>
            </a:r>
          </a:p>
          <a:p>
            <a:r>
              <a:rPr lang="en-GB" dirty="0"/>
              <a:t>Even if not automatically unfair, such a dismissal </a:t>
            </a:r>
            <a:r>
              <a:rPr lang="en-GB" i="1" dirty="0"/>
              <a:t>may still be “ordinarily unfair”</a:t>
            </a:r>
          </a:p>
          <a:p>
            <a:endParaRPr lang="en-GB" dirty="0"/>
          </a:p>
        </p:txBody>
      </p:sp>
    </p:spTree>
    <p:extLst>
      <p:ext uri="{BB962C8B-B14F-4D97-AF65-F5344CB8AC3E}">
        <p14:creationId xmlns:p14="http://schemas.microsoft.com/office/powerpoint/2010/main" val="117623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7904-CF14-B9B8-9E22-9B95A5413509}"/>
              </a:ext>
            </a:extLst>
          </p:cNvPr>
          <p:cNvSpPr>
            <a:spLocks noGrp="1"/>
          </p:cNvSpPr>
          <p:nvPr>
            <p:ph type="title"/>
          </p:nvPr>
        </p:nvSpPr>
        <p:spPr/>
        <p:txBody>
          <a:bodyPr/>
          <a:lstStyle/>
          <a:p>
            <a:r>
              <a:rPr lang="en-GB" dirty="0"/>
              <a:t>Fire and rehire</a:t>
            </a:r>
          </a:p>
        </p:txBody>
      </p:sp>
      <p:sp>
        <p:nvSpPr>
          <p:cNvPr id="3" name="Content Placeholder 2">
            <a:extLst>
              <a:ext uri="{FF2B5EF4-FFF2-40B4-BE49-F238E27FC236}">
                <a16:creationId xmlns:a16="http://schemas.microsoft.com/office/drawing/2014/main" id="{27A7F444-9193-C447-431A-80011A969ECA}"/>
              </a:ext>
            </a:extLst>
          </p:cNvPr>
          <p:cNvSpPr>
            <a:spLocks noGrp="1"/>
          </p:cNvSpPr>
          <p:nvPr>
            <p:ph sz="quarter" idx="10"/>
          </p:nvPr>
        </p:nvSpPr>
        <p:spPr>
          <a:xfrm>
            <a:off x="838199" y="1690688"/>
            <a:ext cx="10729914" cy="4386262"/>
          </a:xfrm>
        </p:spPr>
        <p:txBody>
          <a:bodyPr/>
          <a:lstStyle/>
          <a:p>
            <a:r>
              <a:rPr lang="en-GB" dirty="0"/>
              <a:t>In assessing whether a dismissal is ordinarily unfair, employment tribunal must additionally take the following (non-exhaustive) list into account:-</a:t>
            </a:r>
          </a:p>
          <a:p>
            <a:pPr lvl="1"/>
            <a:r>
              <a:rPr lang="en-GB" dirty="0"/>
              <a:t>any consultation carried out with the employee</a:t>
            </a:r>
          </a:p>
          <a:p>
            <a:pPr lvl="1"/>
            <a:r>
              <a:rPr lang="en-GB" dirty="0"/>
              <a:t>any consultation carried out with a recognised independent trade union</a:t>
            </a:r>
          </a:p>
          <a:p>
            <a:pPr lvl="1"/>
            <a:r>
              <a:rPr lang="en-GB" dirty="0"/>
              <a:t>if there is no recognised independent trade union, any consultation carried out with any other person representing the employee’s interests who had authority to receive information and be consulted with on the employee’s behalf</a:t>
            </a:r>
          </a:p>
          <a:p>
            <a:pPr lvl="1"/>
            <a:r>
              <a:rPr lang="en-GB" dirty="0"/>
              <a:t>anything offered to the employee by the employer in return for the variation</a:t>
            </a:r>
          </a:p>
          <a:p>
            <a:pPr lvl="1"/>
            <a:r>
              <a:rPr lang="en-GB" dirty="0"/>
              <a:t>any other matter that may be specified in regulations</a:t>
            </a:r>
          </a:p>
          <a:p>
            <a:endParaRPr lang="en-GB" dirty="0"/>
          </a:p>
        </p:txBody>
      </p:sp>
    </p:spTree>
    <p:extLst>
      <p:ext uri="{BB962C8B-B14F-4D97-AF65-F5344CB8AC3E}">
        <p14:creationId xmlns:p14="http://schemas.microsoft.com/office/powerpoint/2010/main" val="255202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2796-3F07-6BF4-2D9B-39C0C938384A}"/>
              </a:ext>
            </a:extLst>
          </p:cNvPr>
          <p:cNvSpPr>
            <a:spLocks noGrp="1"/>
          </p:cNvSpPr>
          <p:nvPr>
            <p:ph type="title"/>
          </p:nvPr>
        </p:nvSpPr>
        <p:spPr/>
        <p:txBody>
          <a:bodyPr/>
          <a:lstStyle/>
          <a:p>
            <a:r>
              <a:rPr lang="en-GB" dirty="0"/>
              <a:t>Fire and rehire</a:t>
            </a:r>
          </a:p>
        </p:txBody>
      </p:sp>
      <p:sp>
        <p:nvSpPr>
          <p:cNvPr id="3" name="Content Placeholder 2">
            <a:extLst>
              <a:ext uri="{FF2B5EF4-FFF2-40B4-BE49-F238E27FC236}">
                <a16:creationId xmlns:a16="http://schemas.microsoft.com/office/drawing/2014/main" id="{8ECCD9B2-87B4-F048-B645-7F7D4CE8F0F1}"/>
              </a:ext>
            </a:extLst>
          </p:cNvPr>
          <p:cNvSpPr>
            <a:spLocks noGrp="1"/>
          </p:cNvSpPr>
          <p:nvPr>
            <p:ph sz="quarter" idx="10"/>
          </p:nvPr>
        </p:nvSpPr>
        <p:spPr>
          <a:xfrm>
            <a:off x="838199" y="1690688"/>
            <a:ext cx="10729914" cy="4386262"/>
          </a:xfrm>
        </p:spPr>
        <p:txBody>
          <a:bodyPr/>
          <a:lstStyle/>
          <a:p>
            <a:pPr marL="0" indent="0">
              <a:buNone/>
            </a:pPr>
            <a:r>
              <a:rPr lang="en-GB" dirty="0"/>
              <a:t>How will employers be able to change terms and conditions in future?</a:t>
            </a:r>
          </a:p>
          <a:p>
            <a:r>
              <a:rPr lang="en-GB" dirty="0"/>
              <a:t>Fire and rehire will only be able to be used (fairly) in very limited circumstances</a:t>
            </a:r>
          </a:p>
          <a:p>
            <a:r>
              <a:rPr lang="en-GB" dirty="0"/>
              <a:t>Updated Code of Practice will apply </a:t>
            </a:r>
          </a:p>
          <a:p>
            <a:r>
              <a:rPr lang="en-GB" dirty="0"/>
              <a:t>Generally, changes will have to be made by consultation and agreement</a:t>
            </a:r>
          </a:p>
        </p:txBody>
      </p:sp>
    </p:spTree>
    <p:extLst>
      <p:ext uri="{BB962C8B-B14F-4D97-AF65-F5344CB8AC3E}">
        <p14:creationId xmlns:p14="http://schemas.microsoft.com/office/powerpoint/2010/main" val="181979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4E80-5996-83A3-9349-FA97EEC56B8D}"/>
              </a:ext>
            </a:extLst>
          </p:cNvPr>
          <p:cNvSpPr>
            <a:spLocks noGrp="1"/>
          </p:cNvSpPr>
          <p:nvPr>
            <p:ph type="title"/>
          </p:nvPr>
        </p:nvSpPr>
        <p:spPr/>
        <p:txBody>
          <a:bodyPr/>
          <a:lstStyle/>
          <a:p>
            <a:r>
              <a:rPr lang="en-GB" dirty="0"/>
              <a:t>Fire and rehire</a:t>
            </a:r>
          </a:p>
        </p:txBody>
      </p:sp>
      <p:sp>
        <p:nvSpPr>
          <p:cNvPr id="3" name="Content Placeholder 2">
            <a:extLst>
              <a:ext uri="{FF2B5EF4-FFF2-40B4-BE49-F238E27FC236}">
                <a16:creationId xmlns:a16="http://schemas.microsoft.com/office/drawing/2014/main" id="{72EA1F36-2E7E-ED18-24C2-9711B33E0545}"/>
              </a:ext>
            </a:extLst>
          </p:cNvPr>
          <p:cNvSpPr>
            <a:spLocks noGrp="1"/>
          </p:cNvSpPr>
          <p:nvPr>
            <p:ph sz="quarter" idx="10"/>
          </p:nvPr>
        </p:nvSpPr>
        <p:spPr>
          <a:xfrm>
            <a:off x="838199" y="1690688"/>
            <a:ext cx="10729914" cy="4386261"/>
          </a:xfrm>
        </p:spPr>
        <p:txBody>
          <a:bodyPr/>
          <a:lstStyle/>
          <a:p>
            <a:pPr marL="0" indent="0">
              <a:buNone/>
            </a:pPr>
            <a:r>
              <a:rPr lang="en-GB" dirty="0"/>
              <a:t>How will employers be able to change terms and conditions in the future?</a:t>
            </a:r>
          </a:p>
          <a:p>
            <a:r>
              <a:rPr lang="en-GB" dirty="0"/>
              <a:t>Consultation and agreement</a:t>
            </a:r>
          </a:p>
          <a:p>
            <a:r>
              <a:rPr lang="en-GB" dirty="0"/>
              <a:t>Use of variation clauses</a:t>
            </a:r>
          </a:p>
          <a:p>
            <a:r>
              <a:rPr lang="en-GB" dirty="0"/>
              <a:t>Use of pay increases or promotions to obtain agreement to variations</a:t>
            </a:r>
          </a:p>
          <a:p>
            <a:pPr lvl="1"/>
            <a:r>
              <a:rPr lang="en-GB" dirty="0"/>
              <a:t>Offering a payment to encourage acceptance of new terms can be unlawful if it bypasses collective bargaining with a recognised union (</a:t>
            </a:r>
            <a:r>
              <a:rPr lang="en-GB" dirty="0">
                <a:hlinkClick r:id="rId2"/>
              </a:rPr>
              <a:t>Kostal UK Ltd v Dunkley and others</a:t>
            </a:r>
            <a:r>
              <a:rPr lang="en-GB" dirty="0"/>
              <a:t>)</a:t>
            </a:r>
          </a:p>
        </p:txBody>
      </p:sp>
    </p:spTree>
    <p:extLst>
      <p:ext uri="{BB962C8B-B14F-4D97-AF65-F5344CB8AC3E}">
        <p14:creationId xmlns:p14="http://schemas.microsoft.com/office/powerpoint/2010/main" val="530901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9147-097E-5933-9C7B-0CEFFE4FD60F}"/>
              </a:ext>
            </a:extLst>
          </p:cNvPr>
          <p:cNvSpPr>
            <a:spLocks noGrp="1"/>
          </p:cNvSpPr>
          <p:nvPr>
            <p:ph type="title"/>
          </p:nvPr>
        </p:nvSpPr>
        <p:spPr/>
        <p:txBody>
          <a:bodyPr/>
          <a:lstStyle/>
          <a:p>
            <a:r>
              <a:rPr lang="en-GB" dirty="0"/>
              <a:t>Fire and rehire – what can HR do now?</a:t>
            </a:r>
          </a:p>
        </p:txBody>
      </p:sp>
      <p:graphicFrame>
        <p:nvGraphicFramePr>
          <p:cNvPr id="4" name="Content Placeholder 3">
            <a:extLst>
              <a:ext uri="{FF2B5EF4-FFF2-40B4-BE49-F238E27FC236}">
                <a16:creationId xmlns:a16="http://schemas.microsoft.com/office/drawing/2014/main" id="{BC27D930-4C7E-07E4-8A64-5DB751E6204B}"/>
              </a:ext>
            </a:extLst>
          </p:cNvPr>
          <p:cNvGraphicFramePr>
            <a:graphicFrameLocks noGrp="1"/>
          </p:cNvGraphicFramePr>
          <p:nvPr>
            <p:ph sz="quarter" idx="10"/>
            <p:extLst>
              <p:ext uri="{D42A27DB-BD31-4B8C-83A1-F6EECF244321}">
                <p14:modId xmlns:p14="http://schemas.microsoft.com/office/powerpoint/2010/main" val="105592181"/>
              </p:ext>
            </p:extLst>
          </p:nvPr>
        </p:nvGraphicFramePr>
        <p:xfrm>
          <a:off x="838199" y="1948721"/>
          <a:ext cx="10729913" cy="4128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8746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C866-1A4E-881A-2845-8D0C072BE58A}"/>
              </a:ext>
            </a:extLst>
          </p:cNvPr>
          <p:cNvSpPr>
            <a:spLocks noGrp="1"/>
          </p:cNvSpPr>
          <p:nvPr>
            <p:ph type="title"/>
          </p:nvPr>
        </p:nvSpPr>
        <p:spPr/>
        <p:txBody>
          <a:bodyPr/>
          <a:lstStyle/>
          <a:p>
            <a:r>
              <a:rPr lang="en-GB" dirty="0"/>
              <a:t>Getting ready for 2026 </a:t>
            </a:r>
          </a:p>
        </p:txBody>
      </p:sp>
      <p:sp>
        <p:nvSpPr>
          <p:cNvPr id="3" name="Content Placeholder 2">
            <a:extLst>
              <a:ext uri="{FF2B5EF4-FFF2-40B4-BE49-F238E27FC236}">
                <a16:creationId xmlns:a16="http://schemas.microsoft.com/office/drawing/2014/main" id="{81D669CB-C054-A1F6-B75C-7D19C0D3F5FE}"/>
              </a:ext>
            </a:extLst>
          </p:cNvPr>
          <p:cNvSpPr>
            <a:spLocks noGrp="1"/>
          </p:cNvSpPr>
          <p:nvPr>
            <p:ph sz="quarter" idx="10"/>
          </p:nvPr>
        </p:nvSpPr>
        <p:spPr>
          <a:xfrm>
            <a:off x="838199" y="1573968"/>
            <a:ext cx="10729914" cy="4502982"/>
          </a:xfrm>
        </p:spPr>
        <p:txBody>
          <a:bodyPr/>
          <a:lstStyle/>
          <a:p>
            <a:r>
              <a:rPr lang="en-GB" dirty="0"/>
              <a:t>Most measures coming into effect on Royal Assent or shortly after will only affect unionised employers</a:t>
            </a:r>
          </a:p>
          <a:p>
            <a:pPr marL="0" indent="0">
              <a:buNone/>
            </a:pPr>
            <a:endParaRPr lang="en-GB" dirty="0"/>
          </a:p>
          <a:p>
            <a:pPr lvl="1"/>
            <a:r>
              <a:rPr lang="en-GB" dirty="0"/>
              <a:t>Repeal of Strikes (Minimum Service Levels) Act 2023</a:t>
            </a:r>
          </a:p>
          <a:p>
            <a:pPr lvl="1"/>
            <a:r>
              <a:rPr lang="en-GB" dirty="0"/>
              <a:t>Repeal of most of Trade Union Act 2016</a:t>
            </a:r>
          </a:p>
          <a:p>
            <a:pPr lvl="1"/>
            <a:r>
              <a:rPr lang="en-GB" dirty="0"/>
              <a:t>Increased protection for taking industrial action</a:t>
            </a:r>
          </a:p>
          <a:p>
            <a:pPr marL="457200" lvl="1" indent="0">
              <a:buNone/>
            </a:pPr>
            <a:endParaRPr lang="en-GB" dirty="0"/>
          </a:p>
          <a:p>
            <a:r>
              <a:rPr lang="en-GB" dirty="0"/>
              <a:t>More significant impact will be felt from April 2026 onwards</a:t>
            </a:r>
          </a:p>
        </p:txBody>
      </p:sp>
    </p:spTree>
    <p:extLst>
      <p:ext uri="{BB962C8B-B14F-4D97-AF65-F5344CB8AC3E}">
        <p14:creationId xmlns:p14="http://schemas.microsoft.com/office/powerpoint/2010/main" val="1756150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931A-5B89-C0A1-6595-092ED08234B6}"/>
              </a:ext>
            </a:extLst>
          </p:cNvPr>
          <p:cNvSpPr>
            <a:spLocks noGrp="1"/>
          </p:cNvSpPr>
          <p:nvPr>
            <p:ph type="title"/>
          </p:nvPr>
        </p:nvSpPr>
        <p:spPr/>
        <p:txBody>
          <a:bodyPr/>
          <a:lstStyle/>
          <a:p>
            <a:r>
              <a:rPr lang="en-GB" dirty="0"/>
              <a:t>Getting ready for 2026 </a:t>
            </a:r>
          </a:p>
        </p:txBody>
      </p:sp>
      <p:graphicFrame>
        <p:nvGraphicFramePr>
          <p:cNvPr id="4" name="Content Placeholder 3">
            <a:extLst>
              <a:ext uri="{FF2B5EF4-FFF2-40B4-BE49-F238E27FC236}">
                <a16:creationId xmlns:a16="http://schemas.microsoft.com/office/drawing/2014/main" id="{DBFEB549-5AC0-902C-5442-3748BB259BF3}"/>
              </a:ext>
            </a:extLst>
          </p:cNvPr>
          <p:cNvGraphicFramePr>
            <a:graphicFrameLocks noGrp="1"/>
          </p:cNvGraphicFramePr>
          <p:nvPr>
            <p:ph sz="quarter" idx="10"/>
            <p:extLst>
              <p:ext uri="{D42A27DB-BD31-4B8C-83A1-F6EECF244321}">
                <p14:modId xmlns:p14="http://schemas.microsoft.com/office/powerpoint/2010/main" val="3953559824"/>
              </p:ext>
            </p:extLst>
          </p:nvPr>
        </p:nvGraphicFramePr>
        <p:xfrm>
          <a:off x="838200" y="1690689"/>
          <a:ext cx="10729912" cy="4353650"/>
        </p:xfrm>
        <a:graphic>
          <a:graphicData uri="http://schemas.openxmlformats.org/drawingml/2006/table">
            <a:tbl>
              <a:tblPr firstRow="1" bandRow="1">
                <a:tableStyleId>{7DF18680-E054-41AD-8BC1-D1AEF772440D}</a:tableStyleId>
              </a:tblPr>
              <a:tblGrid>
                <a:gridCol w="10729912">
                  <a:extLst>
                    <a:ext uri="{9D8B030D-6E8A-4147-A177-3AD203B41FA5}">
                      <a16:colId xmlns:a16="http://schemas.microsoft.com/office/drawing/2014/main" val="2376332272"/>
                    </a:ext>
                  </a:extLst>
                </a:gridCol>
              </a:tblGrid>
              <a:tr h="532557">
                <a:tc>
                  <a:txBody>
                    <a:bodyPr/>
                    <a:lstStyle/>
                    <a:p>
                      <a:r>
                        <a:rPr lang="en-GB" dirty="0"/>
                        <a:t>April 2026</a:t>
                      </a:r>
                    </a:p>
                  </a:txBody>
                  <a:tcPr/>
                </a:tc>
                <a:extLst>
                  <a:ext uri="{0D108BD9-81ED-4DB2-BD59-A6C34878D82A}">
                    <a16:rowId xmlns:a16="http://schemas.microsoft.com/office/drawing/2014/main" val="1159072483"/>
                  </a:ext>
                </a:extLst>
              </a:tr>
              <a:tr h="3821093">
                <a:tc>
                  <a:txBody>
                    <a:bodyPr/>
                    <a:lstStyle/>
                    <a:p>
                      <a:pPr marL="285750" indent="-285750">
                        <a:buFont typeface="Arial" panose="020B0604020202020204" pitchFamily="34" charset="0"/>
                        <a:buChar char="•"/>
                      </a:pPr>
                      <a:r>
                        <a:rPr lang="en-GB" sz="2400" dirty="0"/>
                        <a:t>Day 1 rights to paternity leave and parental leave</a:t>
                      </a:r>
                    </a:p>
                    <a:p>
                      <a:pPr marL="285750" indent="-285750">
                        <a:buFont typeface="Arial" panose="020B0604020202020204" pitchFamily="34" charset="0"/>
                        <a:buChar char="•"/>
                      </a:pPr>
                      <a:r>
                        <a:rPr lang="en-GB" sz="2400" dirty="0"/>
                        <a:t>Right to take paternity leave after SPL</a:t>
                      </a:r>
                    </a:p>
                    <a:p>
                      <a:pPr marL="285750" indent="-285750">
                        <a:buFont typeface="Arial" panose="020B0604020202020204" pitchFamily="34" charset="0"/>
                        <a:buChar char="•"/>
                      </a:pPr>
                      <a:r>
                        <a:rPr lang="en-GB" sz="2400" dirty="0"/>
                        <a:t>Removal of LEL and qualifying days for SSP</a:t>
                      </a:r>
                    </a:p>
                    <a:p>
                      <a:pPr marL="285750" indent="-285750">
                        <a:buFont typeface="Arial" panose="020B0604020202020204" pitchFamily="34" charset="0"/>
                        <a:buChar char="•"/>
                      </a:pPr>
                      <a:r>
                        <a:rPr lang="en-GB" sz="2400" dirty="0"/>
                        <a:t>Whistleblowing – sexual harassment allegations</a:t>
                      </a:r>
                    </a:p>
                    <a:p>
                      <a:pPr marL="285750" indent="-285750">
                        <a:buFont typeface="Arial" panose="020B0604020202020204" pitchFamily="34" charset="0"/>
                        <a:buChar char="•"/>
                      </a:pPr>
                      <a:r>
                        <a:rPr lang="en-GB" sz="2400" dirty="0"/>
                        <a:t>Increase in collective redundancy protective award from 90 to 180 days</a:t>
                      </a:r>
                    </a:p>
                    <a:p>
                      <a:pPr marL="285750" indent="-285750">
                        <a:buFont typeface="Arial" panose="020B0604020202020204" pitchFamily="34" charset="0"/>
                        <a:buChar char="•"/>
                      </a:pPr>
                      <a:r>
                        <a:rPr lang="en-GB" sz="2400" dirty="0"/>
                        <a:t>Introduction of electronic balloting</a:t>
                      </a:r>
                    </a:p>
                    <a:p>
                      <a:pPr marL="285750" indent="-285750">
                        <a:buFont typeface="Arial" panose="020B0604020202020204" pitchFamily="34" charset="0"/>
                        <a:buChar char="•"/>
                      </a:pPr>
                      <a:r>
                        <a:rPr lang="en-GB" sz="2400" dirty="0"/>
                        <a:t>Simplification of TU recognition process</a:t>
                      </a:r>
                    </a:p>
                    <a:p>
                      <a:pPr marL="285750" indent="-285750">
                        <a:buFont typeface="Arial" panose="020B0604020202020204" pitchFamily="34" charset="0"/>
                        <a:buChar char="•"/>
                      </a:pPr>
                      <a:r>
                        <a:rPr lang="en-GB" sz="2400" dirty="0"/>
                        <a:t>Establishment of Fair Work Agency</a:t>
                      </a:r>
                    </a:p>
                    <a:p>
                      <a:pPr marL="285750" indent="-285750">
                        <a:buFont typeface="Arial" panose="020B0604020202020204" pitchFamily="34" charset="0"/>
                        <a:buChar char="•"/>
                      </a:pPr>
                      <a:r>
                        <a:rPr lang="en-GB" sz="2400" dirty="0"/>
                        <a:t>Voluntary introduction of equality action plans</a:t>
                      </a:r>
                    </a:p>
                  </a:txBody>
                  <a:tcPr/>
                </a:tc>
                <a:extLst>
                  <a:ext uri="{0D108BD9-81ED-4DB2-BD59-A6C34878D82A}">
                    <a16:rowId xmlns:a16="http://schemas.microsoft.com/office/drawing/2014/main" val="1637851316"/>
                  </a:ext>
                </a:extLst>
              </a:tr>
            </a:tbl>
          </a:graphicData>
        </a:graphic>
      </p:graphicFrame>
    </p:spTree>
    <p:extLst>
      <p:ext uri="{BB962C8B-B14F-4D97-AF65-F5344CB8AC3E}">
        <p14:creationId xmlns:p14="http://schemas.microsoft.com/office/powerpoint/2010/main" val="708996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3803-2BC5-1DE9-DE61-5A5BC2987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F193C-1AFE-D390-9525-8167D8B5FCF2}"/>
              </a:ext>
            </a:extLst>
          </p:cNvPr>
          <p:cNvSpPr>
            <a:spLocks noGrp="1"/>
          </p:cNvSpPr>
          <p:nvPr>
            <p:ph type="title"/>
          </p:nvPr>
        </p:nvSpPr>
        <p:spPr/>
        <p:txBody>
          <a:bodyPr/>
          <a:lstStyle/>
          <a:p>
            <a:r>
              <a:rPr lang="en-GB" dirty="0"/>
              <a:t>Getting ready for 2026 </a:t>
            </a:r>
          </a:p>
        </p:txBody>
      </p:sp>
      <p:graphicFrame>
        <p:nvGraphicFramePr>
          <p:cNvPr id="4" name="Content Placeholder 3">
            <a:extLst>
              <a:ext uri="{FF2B5EF4-FFF2-40B4-BE49-F238E27FC236}">
                <a16:creationId xmlns:a16="http://schemas.microsoft.com/office/drawing/2014/main" id="{573C441E-1A28-B179-8600-1BC03C7821F6}"/>
              </a:ext>
            </a:extLst>
          </p:cNvPr>
          <p:cNvGraphicFramePr>
            <a:graphicFrameLocks noGrp="1"/>
          </p:cNvGraphicFramePr>
          <p:nvPr>
            <p:ph sz="quarter" idx="10"/>
            <p:extLst>
              <p:ext uri="{D42A27DB-BD31-4B8C-83A1-F6EECF244321}">
                <p14:modId xmlns:p14="http://schemas.microsoft.com/office/powerpoint/2010/main" val="911193860"/>
              </p:ext>
            </p:extLst>
          </p:nvPr>
        </p:nvGraphicFramePr>
        <p:xfrm>
          <a:off x="838200" y="1466194"/>
          <a:ext cx="10729912" cy="4874911"/>
        </p:xfrm>
        <a:graphic>
          <a:graphicData uri="http://schemas.openxmlformats.org/drawingml/2006/table">
            <a:tbl>
              <a:tblPr firstRow="1" bandRow="1">
                <a:tableStyleId>{7DF18680-E054-41AD-8BC1-D1AEF772440D}</a:tableStyleId>
              </a:tblPr>
              <a:tblGrid>
                <a:gridCol w="10729912">
                  <a:extLst>
                    <a:ext uri="{9D8B030D-6E8A-4147-A177-3AD203B41FA5}">
                      <a16:colId xmlns:a16="http://schemas.microsoft.com/office/drawing/2014/main" val="2376332272"/>
                    </a:ext>
                  </a:extLst>
                </a:gridCol>
              </a:tblGrid>
              <a:tr h="394351">
                <a:tc>
                  <a:txBody>
                    <a:bodyPr/>
                    <a:lstStyle/>
                    <a:p>
                      <a:r>
                        <a:rPr lang="en-GB" dirty="0"/>
                        <a:t>October 2026</a:t>
                      </a:r>
                    </a:p>
                  </a:txBody>
                  <a:tcPr/>
                </a:tc>
                <a:extLst>
                  <a:ext uri="{0D108BD9-81ED-4DB2-BD59-A6C34878D82A}">
                    <a16:rowId xmlns:a16="http://schemas.microsoft.com/office/drawing/2014/main" val="1159072483"/>
                  </a:ext>
                </a:extLst>
              </a:tr>
              <a:tr h="4366834">
                <a:tc>
                  <a:txBody>
                    <a:bodyPr/>
                    <a:lstStyle/>
                    <a:p>
                      <a:pPr marL="285750" indent="-285750">
                        <a:buFont typeface="Arial" panose="020B0604020202020204" pitchFamily="34" charset="0"/>
                        <a:buChar char="•"/>
                      </a:pPr>
                      <a:r>
                        <a:rPr lang="en-GB" sz="2400" dirty="0"/>
                        <a:t>Restrictions on “Fire and Rehire”</a:t>
                      </a:r>
                    </a:p>
                    <a:p>
                      <a:pPr marL="285750" indent="-285750">
                        <a:buFont typeface="Arial" panose="020B0604020202020204" pitchFamily="34" charset="0"/>
                        <a:buChar char="•"/>
                      </a:pPr>
                      <a:r>
                        <a:rPr lang="en-GB" sz="2400" dirty="0"/>
                        <a:t>Duty to inform workers of right to join TU</a:t>
                      </a:r>
                    </a:p>
                    <a:p>
                      <a:pPr marL="285750" indent="-285750">
                        <a:buFont typeface="Arial" panose="020B0604020202020204" pitchFamily="34" charset="0"/>
                        <a:buChar char="•"/>
                      </a:pPr>
                      <a:r>
                        <a:rPr lang="en-GB" sz="2400" dirty="0"/>
                        <a:t>Strengthening trade unions right of access to workplace</a:t>
                      </a:r>
                    </a:p>
                    <a:p>
                      <a:pPr marL="285750" indent="-285750">
                        <a:buFont typeface="Arial" panose="020B0604020202020204" pitchFamily="34" charset="0"/>
                        <a:buChar char="•"/>
                      </a:pPr>
                      <a:r>
                        <a:rPr lang="en-GB" sz="2400" dirty="0"/>
                        <a:t>New rights and protections for TU reps</a:t>
                      </a:r>
                    </a:p>
                    <a:p>
                      <a:pPr marL="285750" indent="-285750">
                        <a:buFont typeface="Arial" panose="020B0604020202020204" pitchFamily="34" charset="0"/>
                        <a:buChar char="•"/>
                      </a:pPr>
                      <a:r>
                        <a:rPr lang="en-GB" sz="2400" dirty="0"/>
                        <a:t>Extension of protection from detriment for taking industrial action</a:t>
                      </a:r>
                    </a:p>
                    <a:p>
                      <a:pPr marL="285750" indent="-285750">
                        <a:buFont typeface="Arial" panose="020B0604020202020204" pitchFamily="34" charset="0"/>
                        <a:buChar char="•"/>
                      </a:pPr>
                      <a:r>
                        <a:rPr lang="en-GB" sz="2400" dirty="0"/>
                        <a:t>Requirement to take “all” reasonable steps to prevent sexual harassment</a:t>
                      </a:r>
                    </a:p>
                    <a:p>
                      <a:pPr marL="285750" indent="-285750">
                        <a:buFont typeface="Arial" panose="020B0604020202020204" pitchFamily="34" charset="0"/>
                        <a:buChar char="•"/>
                      </a:pPr>
                      <a:r>
                        <a:rPr lang="en-GB" sz="2400" dirty="0"/>
                        <a:t>Prevention of third-party harassment</a:t>
                      </a:r>
                    </a:p>
                    <a:p>
                      <a:pPr marL="285750" indent="-285750">
                        <a:buFont typeface="Arial" panose="020B0604020202020204" pitchFamily="34" charset="0"/>
                        <a:buChar char="•"/>
                      </a:pPr>
                      <a:r>
                        <a:rPr lang="en-GB" sz="2400" dirty="0"/>
                        <a:t>Extension of time limits for tribunal claims from 3 to 6 months</a:t>
                      </a:r>
                    </a:p>
                    <a:p>
                      <a:pPr marL="285750" indent="-285750">
                        <a:buFont typeface="Arial" panose="020B0604020202020204" pitchFamily="34" charset="0"/>
                        <a:buChar char="•"/>
                      </a:pPr>
                      <a:r>
                        <a:rPr lang="en-GB" sz="2400" dirty="0"/>
                        <a:t>Regs to establish Fair Pay Agreement Social Care Negotiating Body</a:t>
                      </a:r>
                    </a:p>
                    <a:p>
                      <a:pPr marL="285750" indent="-285750">
                        <a:buFont typeface="Arial" panose="020B0604020202020204" pitchFamily="34" charset="0"/>
                        <a:buChar char="•"/>
                      </a:pPr>
                      <a:r>
                        <a:rPr lang="en-GB" sz="2400" dirty="0"/>
                        <a:t>Procurement two tier code</a:t>
                      </a:r>
                    </a:p>
                    <a:p>
                      <a:pPr marL="285750" indent="-285750">
                        <a:buFont typeface="Arial" panose="020B0604020202020204" pitchFamily="34" charset="0"/>
                        <a:buChar char="•"/>
                      </a:pPr>
                      <a:r>
                        <a:rPr lang="en-GB" sz="2400" dirty="0"/>
                        <a:t>Tightening tipping law</a:t>
                      </a:r>
                    </a:p>
                    <a:p>
                      <a:pPr marL="285750" indent="-285750">
                        <a:buFont typeface="Arial" panose="020B0604020202020204" pitchFamily="34" charset="0"/>
                        <a:buChar char="•"/>
                      </a:pPr>
                      <a:endParaRPr lang="en-GB" sz="2400" dirty="0"/>
                    </a:p>
                  </a:txBody>
                  <a:tcPr/>
                </a:tc>
                <a:extLst>
                  <a:ext uri="{0D108BD9-81ED-4DB2-BD59-A6C34878D82A}">
                    <a16:rowId xmlns:a16="http://schemas.microsoft.com/office/drawing/2014/main" val="1637851316"/>
                  </a:ext>
                </a:extLst>
              </a:tr>
            </a:tbl>
          </a:graphicData>
        </a:graphic>
      </p:graphicFrame>
    </p:spTree>
    <p:extLst>
      <p:ext uri="{BB962C8B-B14F-4D97-AF65-F5344CB8AC3E}">
        <p14:creationId xmlns:p14="http://schemas.microsoft.com/office/powerpoint/2010/main" val="217459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EF40-F1DE-C709-1CB7-5A19BF8E2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37CA5-CB2C-39A5-C6EB-C06E392BF66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9A9EAF98-F75F-C07D-E5F5-60C84C28F65B}"/>
              </a:ext>
            </a:extLst>
          </p:cNvPr>
          <p:cNvSpPr>
            <a:spLocks noGrp="1"/>
          </p:cNvSpPr>
          <p:nvPr>
            <p:ph sz="quarter" idx="10"/>
          </p:nvPr>
        </p:nvSpPr>
        <p:spPr>
          <a:xfrm>
            <a:off x="838199" y="1690688"/>
            <a:ext cx="10729914" cy="4386261"/>
          </a:xfrm>
        </p:spPr>
        <p:txBody>
          <a:bodyPr/>
          <a:lstStyle/>
          <a:p>
            <a:pPr marL="0" indent="0" algn="ctr">
              <a:buNone/>
            </a:pPr>
            <a:r>
              <a:rPr lang="en-GB" sz="4800" dirty="0">
                <a:solidFill>
                  <a:schemeClr val="accent5">
                    <a:lumMod val="50000"/>
                  </a:schemeClr>
                </a:solidFill>
              </a:rPr>
              <a:t>MORE COMING IN 2027!</a:t>
            </a:r>
          </a:p>
          <a:p>
            <a:pPr marL="0" indent="0" algn="ctr">
              <a:buNone/>
            </a:pPr>
            <a:r>
              <a:rPr lang="en-GB" sz="3600" dirty="0">
                <a:solidFill>
                  <a:schemeClr val="accent5">
                    <a:lumMod val="50000"/>
                  </a:schemeClr>
                </a:solidFill>
              </a:rPr>
              <a:t>Day 1 unfair dismissal rights</a:t>
            </a:r>
          </a:p>
          <a:p>
            <a:pPr marL="0" indent="0" algn="ctr">
              <a:buNone/>
            </a:pPr>
            <a:r>
              <a:rPr lang="en-GB" sz="3600" dirty="0">
                <a:solidFill>
                  <a:schemeClr val="accent5">
                    <a:lumMod val="50000"/>
                  </a:schemeClr>
                </a:solidFill>
              </a:rPr>
              <a:t>Collective consultation changes</a:t>
            </a:r>
          </a:p>
          <a:p>
            <a:pPr marL="0" indent="0" algn="ctr">
              <a:buNone/>
            </a:pPr>
            <a:r>
              <a:rPr lang="en-GB" sz="3600" dirty="0">
                <a:solidFill>
                  <a:schemeClr val="accent5">
                    <a:lumMod val="50000"/>
                  </a:schemeClr>
                </a:solidFill>
              </a:rPr>
              <a:t>Equality action plans</a:t>
            </a:r>
          </a:p>
          <a:p>
            <a:pPr marL="0" indent="0" algn="ctr">
              <a:buNone/>
            </a:pPr>
            <a:r>
              <a:rPr lang="en-GB" sz="3600" dirty="0">
                <a:solidFill>
                  <a:schemeClr val="accent5">
                    <a:lumMod val="50000"/>
                  </a:schemeClr>
                </a:solidFill>
              </a:rPr>
              <a:t>Ending “exploitative” ZHC</a:t>
            </a:r>
          </a:p>
          <a:p>
            <a:pPr marL="0" indent="0" algn="ctr">
              <a:buNone/>
            </a:pPr>
            <a:r>
              <a:rPr lang="en-GB" sz="3600" dirty="0">
                <a:solidFill>
                  <a:schemeClr val="accent5">
                    <a:lumMod val="50000"/>
                  </a:schemeClr>
                </a:solidFill>
              </a:rPr>
              <a:t>Maternity returners protection</a:t>
            </a:r>
          </a:p>
          <a:p>
            <a:pPr marL="0" indent="0" algn="ctr">
              <a:buNone/>
            </a:pPr>
            <a:r>
              <a:rPr lang="en-GB" sz="3600" dirty="0">
                <a:solidFill>
                  <a:schemeClr val="accent5">
                    <a:lumMod val="50000"/>
                  </a:schemeClr>
                </a:solidFill>
              </a:rPr>
              <a:t>Bereavement leave</a:t>
            </a:r>
          </a:p>
          <a:p>
            <a:pPr marL="0" indent="0" algn="ctr">
              <a:buNone/>
            </a:pPr>
            <a:endParaRPr lang="en-GB" sz="3600" dirty="0">
              <a:solidFill>
                <a:schemeClr val="accent5">
                  <a:lumMod val="50000"/>
                </a:schemeClr>
              </a:solidFill>
            </a:endParaRPr>
          </a:p>
        </p:txBody>
      </p:sp>
    </p:spTree>
    <p:extLst>
      <p:ext uri="{BB962C8B-B14F-4D97-AF65-F5344CB8AC3E}">
        <p14:creationId xmlns:p14="http://schemas.microsoft.com/office/powerpoint/2010/main" val="284554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C6CD-D08D-44C6-D9E5-859B5BE4AAA0}"/>
              </a:ext>
            </a:extLst>
          </p:cNvPr>
          <p:cNvSpPr>
            <a:spLocks noGrp="1"/>
          </p:cNvSpPr>
          <p:nvPr>
            <p:ph type="title"/>
          </p:nvPr>
        </p:nvSpPr>
        <p:spPr/>
        <p:txBody>
          <a:bodyPr/>
          <a:lstStyle/>
          <a:p>
            <a:r>
              <a:rPr lang="en-GB" dirty="0"/>
              <a:t>Getting ready for 2026</a:t>
            </a:r>
          </a:p>
        </p:txBody>
      </p:sp>
      <p:sp>
        <p:nvSpPr>
          <p:cNvPr id="3" name="Content Placeholder 2">
            <a:extLst>
              <a:ext uri="{FF2B5EF4-FFF2-40B4-BE49-F238E27FC236}">
                <a16:creationId xmlns:a16="http://schemas.microsoft.com/office/drawing/2014/main" id="{B94741D7-3A54-DC63-5C93-AC3AFF5F8CE3}"/>
              </a:ext>
            </a:extLst>
          </p:cNvPr>
          <p:cNvSpPr>
            <a:spLocks noGrp="1"/>
          </p:cNvSpPr>
          <p:nvPr>
            <p:ph sz="quarter" idx="10"/>
          </p:nvPr>
        </p:nvSpPr>
        <p:spPr>
          <a:xfrm>
            <a:off x="838199" y="2175641"/>
            <a:ext cx="10729914" cy="3901308"/>
          </a:xfrm>
        </p:spPr>
        <p:txBody>
          <a:bodyPr/>
          <a:lstStyle/>
          <a:p>
            <a:r>
              <a:rPr lang="en-GB" sz="3200" dirty="0"/>
              <a:t>Keep up to speed with the </a:t>
            </a:r>
            <a:r>
              <a:rPr lang="en-GB" sz="3200" dirty="0">
                <a:hlinkClick r:id="rId3"/>
              </a:rPr>
              <a:t>Implemention Roadmap</a:t>
            </a:r>
            <a:r>
              <a:rPr lang="en-GB" sz="3200" dirty="0"/>
              <a:t> </a:t>
            </a:r>
          </a:p>
          <a:p>
            <a:r>
              <a:rPr lang="en-GB" sz="3200" dirty="0"/>
              <a:t>Risk assess</a:t>
            </a:r>
          </a:p>
          <a:p>
            <a:r>
              <a:rPr lang="en-GB" sz="3200" dirty="0"/>
              <a:t>Who needs to be told about the changes? </a:t>
            </a:r>
          </a:p>
          <a:p>
            <a:r>
              <a:rPr lang="en-GB" sz="3200" dirty="0"/>
              <a:t>Audit and update contracts as and when required </a:t>
            </a:r>
          </a:p>
          <a:p>
            <a:r>
              <a:rPr lang="en-GB" sz="3200" dirty="0"/>
              <a:t>Which policies need updated? </a:t>
            </a:r>
          </a:p>
        </p:txBody>
      </p:sp>
    </p:spTree>
    <p:extLst>
      <p:ext uri="{BB962C8B-B14F-4D97-AF65-F5344CB8AC3E}">
        <p14:creationId xmlns:p14="http://schemas.microsoft.com/office/powerpoint/2010/main" val="250130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9368BD-E3CC-F5F9-BC6D-D46DC1B26D3F}"/>
              </a:ext>
            </a:extLst>
          </p:cNvPr>
          <p:cNvSpPr>
            <a:spLocks noGrp="1"/>
          </p:cNvSpPr>
          <p:nvPr>
            <p:ph type="body" sz="quarter" idx="11"/>
          </p:nvPr>
        </p:nvSpPr>
        <p:spPr>
          <a:xfrm>
            <a:off x="6672263" y="849314"/>
            <a:ext cx="4895850" cy="512348"/>
          </a:xfrm>
        </p:spPr>
        <p:txBody>
          <a:bodyPr>
            <a:normAutofit/>
          </a:bodyPr>
          <a:lstStyle/>
          <a:p>
            <a:r>
              <a:rPr lang="en-GB" sz="2800" dirty="0"/>
              <a:t>Employment Rights Bill</a:t>
            </a:r>
          </a:p>
        </p:txBody>
      </p:sp>
      <p:sp>
        <p:nvSpPr>
          <p:cNvPr id="10" name="Content Placeholder 2">
            <a:extLst>
              <a:ext uri="{FF2B5EF4-FFF2-40B4-BE49-F238E27FC236}">
                <a16:creationId xmlns:a16="http://schemas.microsoft.com/office/drawing/2014/main" id="{BF697953-A53D-6586-E5D3-7B355B7308C9}"/>
              </a:ext>
            </a:extLst>
          </p:cNvPr>
          <p:cNvSpPr>
            <a:spLocks noGrp="1"/>
          </p:cNvSpPr>
          <p:nvPr>
            <p:ph sz="quarter" idx="12"/>
          </p:nvPr>
        </p:nvSpPr>
        <p:spPr>
          <a:xfrm>
            <a:off x="6096000" y="1361662"/>
            <a:ext cx="5454185" cy="4647023"/>
          </a:xfrm>
        </p:spPr>
        <p:txBody>
          <a:bodyPr/>
          <a:lstStyle/>
          <a:p>
            <a:pPr marL="0" indent="0" algn="ctr">
              <a:buNone/>
            </a:pPr>
            <a:endParaRPr lang="en-US" sz="2000" dirty="0"/>
          </a:p>
          <a:p>
            <a:pPr marL="0" indent="0" algn="ctr">
              <a:buNone/>
            </a:pPr>
            <a:r>
              <a:rPr lang="en-US" sz="2000" dirty="0"/>
              <a:t>“</a:t>
            </a:r>
            <a:r>
              <a:rPr lang="en-US" sz="2000" i="1" dirty="0"/>
              <a:t>Once-in-a-generation</a:t>
            </a:r>
            <a:r>
              <a:rPr lang="en-US" sz="2000" dirty="0"/>
              <a:t>”</a:t>
            </a:r>
          </a:p>
          <a:p>
            <a:pPr marL="0" indent="0" algn="ctr">
              <a:buNone/>
            </a:pPr>
            <a:endParaRPr lang="en-US" sz="2000" dirty="0"/>
          </a:p>
          <a:p>
            <a:pPr algn="just"/>
            <a:r>
              <a:rPr lang="en-US" sz="2000" dirty="0"/>
              <a:t>Day 1 right to unfair dismissal protection</a:t>
            </a:r>
          </a:p>
          <a:p>
            <a:pPr algn="just"/>
            <a:r>
              <a:rPr lang="en-US" sz="2000" dirty="0"/>
              <a:t>Day 1 right to paternity, parental and bereavement leave and enhanced protections for pregnant women/new mothers</a:t>
            </a:r>
          </a:p>
          <a:p>
            <a:pPr algn="just"/>
            <a:r>
              <a:rPr lang="en-US" sz="2000" dirty="0"/>
              <a:t>Right to guaranteed hours and compensation for zero/low hours workers</a:t>
            </a:r>
          </a:p>
          <a:p>
            <a:pPr algn="just"/>
            <a:r>
              <a:rPr lang="en-US" sz="2000" dirty="0"/>
              <a:t>Strengthened protections against fire and rehire and changes to collective consultation</a:t>
            </a:r>
          </a:p>
          <a:p>
            <a:pPr algn="just"/>
            <a:r>
              <a:rPr lang="en-US" sz="2000" dirty="0"/>
              <a:t>Updated industrial relations framework</a:t>
            </a:r>
          </a:p>
          <a:p>
            <a:pPr algn="just"/>
            <a:endParaRPr lang="en-US" sz="2000" dirty="0"/>
          </a:p>
        </p:txBody>
      </p:sp>
      <p:pic>
        <p:nvPicPr>
          <p:cNvPr id="6" name="Content Placeholder 5" descr="A document with text on it&#10;&#10;AI-generated content may be incorrect.">
            <a:extLst>
              <a:ext uri="{FF2B5EF4-FFF2-40B4-BE49-F238E27FC236}">
                <a16:creationId xmlns:a16="http://schemas.microsoft.com/office/drawing/2014/main" id="{B1EBCFEE-45CF-A8A9-FE1C-73F8ECE3B737}"/>
              </a:ext>
            </a:extLst>
          </p:cNvPr>
          <p:cNvPicPr>
            <a:picLocks noGrp="1" noChangeAspect="1"/>
          </p:cNvPicPr>
          <p:nvPr>
            <p:ph sz="quarter" idx="13"/>
          </p:nvPr>
        </p:nvPicPr>
        <p:blipFill>
          <a:blip r:embed="rId3"/>
          <a:stretch>
            <a:fillRect/>
          </a:stretch>
        </p:blipFill>
        <p:spPr>
          <a:xfrm>
            <a:off x="749987" y="163560"/>
            <a:ext cx="4544464" cy="6470650"/>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3979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71AC8-C0C9-90B4-C0FD-C64C0CE2D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90212-2B2E-87B8-4B44-8CD12C6B090B}"/>
              </a:ext>
            </a:extLst>
          </p:cNvPr>
          <p:cNvSpPr>
            <a:spLocks noGrp="1"/>
          </p:cNvSpPr>
          <p:nvPr>
            <p:ph type="title"/>
          </p:nvPr>
        </p:nvSpPr>
        <p:spPr/>
        <p:txBody>
          <a:bodyPr/>
          <a:lstStyle/>
          <a:p>
            <a:r>
              <a:rPr lang="en-GB" dirty="0"/>
              <a:t>Getting ready for 2026</a:t>
            </a:r>
          </a:p>
        </p:txBody>
      </p:sp>
      <p:sp>
        <p:nvSpPr>
          <p:cNvPr id="3" name="Content Placeholder 2">
            <a:extLst>
              <a:ext uri="{FF2B5EF4-FFF2-40B4-BE49-F238E27FC236}">
                <a16:creationId xmlns:a16="http://schemas.microsoft.com/office/drawing/2014/main" id="{DBB847BD-CE1B-78B6-78CD-397934E399A7}"/>
              </a:ext>
            </a:extLst>
          </p:cNvPr>
          <p:cNvSpPr>
            <a:spLocks noGrp="1"/>
          </p:cNvSpPr>
          <p:nvPr>
            <p:ph sz="quarter" idx="10"/>
          </p:nvPr>
        </p:nvSpPr>
        <p:spPr>
          <a:xfrm>
            <a:off x="838199" y="2191407"/>
            <a:ext cx="10729914" cy="3885542"/>
          </a:xfrm>
        </p:spPr>
        <p:txBody>
          <a:bodyPr/>
          <a:lstStyle/>
          <a:p>
            <a:r>
              <a:rPr lang="en-GB" sz="3200" dirty="0"/>
              <a:t>Are new policies required?</a:t>
            </a:r>
          </a:p>
          <a:p>
            <a:r>
              <a:rPr lang="en-GB" sz="3200" dirty="0"/>
              <a:t>Get ready for new reporting obligations</a:t>
            </a:r>
          </a:p>
          <a:p>
            <a:r>
              <a:rPr lang="en-GB" sz="3200" dirty="0"/>
              <a:t>Identify where training is required</a:t>
            </a:r>
          </a:p>
          <a:p>
            <a:r>
              <a:rPr lang="en-GB" sz="3200" dirty="0"/>
              <a:t>Read and respond to Government consultations</a:t>
            </a:r>
          </a:p>
          <a:p>
            <a:r>
              <a:rPr lang="en-GB" sz="3200" dirty="0"/>
              <a:t>Keep up to date and keep an eye on 2027 changes</a:t>
            </a:r>
          </a:p>
        </p:txBody>
      </p:sp>
    </p:spTree>
    <p:extLst>
      <p:ext uri="{BB962C8B-B14F-4D97-AF65-F5344CB8AC3E}">
        <p14:creationId xmlns:p14="http://schemas.microsoft.com/office/powerpoint/2010/main" val="32036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02565F-7DE6-48C1-829C-6CF15361C7F1}"/>
              </a:ext>
            </a:extLst>
          </p:cNvPr>
          <p:cNvSpPr>
            <a:spLocks noGrp="1"/>
          </p:cNvSpPr>
          <p:nvPr>
            <p:ph type="title"/>
          </p:nvPr>
        </p:nvSpPr>
        <p:spPr>
          <a:xfrm>
            <a:off x="838199" y="365125"/>
            <a:ext cx="10729913" cy="1325563"/>
          </a:xfrm>
        </p:spPr>
        <p:txBody>
          <a:bodyPr/>
          <a:lstStyle/>
          <a:p>
            <a:r>
              <a:rPr lang="en-US" dirty="0"/>
              <a:t>Questions?</a:t>
            </a:r>
          </a:p>
        </p:txBody>
      </p:sp>
      <p:pic>
        <p:nvPicPr>
          <p:cNvPr id="5" name="Content Placeholder 4" descr="Question mark boxes">
            <a:extLst>
              <a:ext uri="{FF2B5EF4-FFF2-40B4-BE49-F238E27FC236}">
                <a16:creationId xmlns:a16="http://schemas.microsoft.com/office/drawing/2014/main" id="{148A06AF-532B-DEEC-6040-97A8B892795D}"/>
              </a:ext>
            </a:extLst>
          </p:cNvPr>
          <p:cNvPicPr>
            <a:picLocks noGrp="1" noChangeAspect="1"/>
          </p:cNvPicPr>
          <p:nvPr>
            <p:ph sz="quarter" idx="10"/>
          </p:nvPr>
        </p:nvPicPr>
        <p:blipFill>
          <a:blip r:embed="rId3"/>
          <a:srcRect t="18459" r="1" b="14119"/>
          <a:stretch>
            <a:fillRect/>
          </a:stretch>
        </p:blipFill>
        <p:spPr>
          <a:xfrm>
            <a:off x="838199" y="2007554"/>
            <a:ext cx="10729914" cy="4069395"/>
          </a:xfrm>
          <a:noFill/>
        </p:spPr>
      </p:pic>
    </p:spTree>
    <p:extLst>
      <p:ext uri="{BB962C8B-B14F-4D97-AF65-F5344CB8AC3E}">
        <p14:creationId xmlns:p14="http://schemas.microsoft.com/office/powerpoint/2010/main" val="3099036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32C91-480A-0B96-1B14-8DCF1CB257D1}"/>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AC07D7D-141D-F8B8-83AD-EE9BDE155166}"/>
              </a:ext>
            </a:extLst>
          </p:cNvPr>
          <p:cNvSpPr>
            <a:spLocks noGrp="1"/>
          </p:cNvSpPr>
          <p:nvPr>
            <p:ph type="pic" sz="quarter" idx="10"/>
          </p:nvPr>
        </p:nvSpPr>
        <p:spPr>
          <a:xfrm>
            <a:off x="4902200" y="64008"/>
            <a:ext cx="7289800" cy="6858000"/>
          </a:xfrm>
        </p:spPr>
        <p:txBody>
          <a:bodyPr/>
          <a:lstStyle/>
          <a:p>
            <a:pPr marL="0" indent="0">
              <a:buNone/>
            </a:pPr>
            <a:endParaRPr lang="en-US" dirty="0"/>
          </a:p>
        </p:txBody>
      </p:sp>
      <p:sp>
        <p:nvSpPr>
          <p:cNvPr id="5" name="Text Placeholder 4">
            <a:extLst>
              <a:ext uri="{FF2B5EF4-FFF2-40B4-BE49-F238E27FC236}">
                <a16:creationId xmlns:a16="http://schemas.microsoft.com/office/drawing/2014/main" id="{17175335-C5EC-F829-A979-74E619DDF237}"/>
              </a:ext>
            </a:extLst>
          </p:cNvPr>
          <p:cNvSpPr>
            <a:spLocks noGrp="1"/>
          </p:cNvSpPr>
          <p:nvPr>
            <p:ph type="body" sz="quarter" idx="11"/>
          </p:nvPr>
        </p:nvSpPr>
        <p:spPr>
          <a:xfrm>
            <a:off x="623888" y="2368296"/>
            <a:ext cx="3752330" cy="1947672"/>
          </a:xfrm>
        </p:spPr>
        <p:txBody>
          <a:bodyPr/>
          <a:lstStyle/>
          <a:p>
            <a:r>
              <a:rPr lang="en-US" sz="3600" dirty="0">
                <a:latin typeface="Aptos" panose="020B0004020202020204" pitchFamily="34" charset="0"/>
              </a:rPr>
              <a:t>Employment Rights Bill</a:t>
            </a:r>
          </a:p>
          <a:p>
            <a:r>
              <a:rPr lang="en-US" sz="2800" dirty="0">
                <a:latin typeface="Aptos" panose="020B0004020202020204" pitchFamily="34" charset="0"/>
              </a:rPr>
              <a:t>Fire &amp; rehire and preparing for 2026</a:t>
            </a:r>
          </a:p>
        </p:txBody>
      </p:sp>
      <p:sp>
        <p:nvSpPr>
          <p:cNvPr id="6" name="Text Placeholder 5">
            <a:extLst>
              <a:ext uri="{FF2B5EF4-FFF2-40B4-BE49-F238E27FC236}">
                <a16:creationId xmlns:a16="http://schemas.microsoft.com/office/drawing/2014/main" id="{F290ACF5-19F1-C33B-5008-0133BEC50EAE}"/>
              </a:ext>
            </a:extLst>
          </p:cNvPr>
          <p:cNvSpPr>
            <a:spLocks noGrp="1"/>
          </p:cNvSpPr>
          <p:nvPr>
            <p:ph type="body" sz="quarter" idx="12"/>
          </p:nvPr>
        </p:nvSpPr>
        <p:spPr>
          <a:xfrm>
            <a:off x="623888" y="4785360"/>
            <a:ext cx="3752330" cy="1152204"/>
          </a:xfrm>
        </p:spPr>
        <p:txBody>
          <a:bodyPr/>
          <a:lstStyle/>
          <a:p>
            <a:r>
              <a:rPr lang="en-US" dirty="0"/>
              <a:t>Innes Clark &amp; Lindsey Cartwright</a:t>
            </a:r>
          </a:p>
          <a:p>
            <a:r>
              <a:rPr lang="en-US" dirty="0"/>
              <a:t>MFMac Employment Law Team</a:t>
            </a:r>
          </a:p>
        </p:txBody>
      </p:sp>
      <p:sp>
        <p:nvSpPr>
          <p:cNvPr id="7" name="Text Placeholder 6">
            <a:extLst>
              <a:ext uri="{FF2B5EF4-FFF2-40B4-BE49-F238E27FC236}">
                <a16:creationId xmlns:a16="http://schemas.microsoft.com/office/drawing/2014/main" id="{766DA6D3-9419-7042-79C6-0D6813C6C7EC}"/>
              </a:ext>
            </a:extLst>
          </p:cNvPr>
          <p:cNvSpPr>
            <a:spLocks noGrp="1"/>
          </p:cNvSpPr>
          <p:nvPr>
            <p:ph type="body" sz="quarter" idx="13"/>
          </p:nvPr>
        </p:nvSpPr>
        <p:spPr/>
        <p:txBody>
          <a:bodyPr/>
          <a:lstStyle/>
          <a:p>
            <a:r>
              <a:rPr lang="en-US" dirty="0"/>
              <a:t>13 November 2025</a:t>
            </a:r>
          </a:p>
        </p:txBody>
      </p:sp>
    </p:spTree>
    <p:extLst>
      <p:ext uri="{BB962C8B-B14F-4D97-AF65-F5344CB8AC3E}">
        <p14:creationId xmlns:p14="http://schemas.microsoft.com/office/powerpoint/2010/main" val="135429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9368BD-E3CC-F5F9-BC6D-D46DC1B26D3F}"/>
              </a:ext>
            </a:extLst>
          </p:cNvPr>
          <p:cNvSpPr>
            <a:spLocks noGrp="1"/>
          </p:cNvSpPr>
          <p:nvPr>
            <p:ph type="body" sz="quarter" idx="11"/>
          </p:nvPr>
        </p:nvSpPr>
        <p:spPr>
          <a:xfrm>
            <a:off x="6672263" y="849314"/>
            <a:ext cx="4895850" cy="512348"/>
          </a:xfrm>
        </p:spPr>
        <p:txBody>
          <a:bodyPr>
            <a:normAutofit/>
          </a:bodyPr>
          <a:lstStyle/>
          <a:p>
            <a:r>
              <a:rPr lang="en-GB" sz="2800" dirty="0"/>
              <a:t>What we will cover</a:t>
            </a:r>
          </a:p>
        </p:txBody>
      </p:sp>
      <p:sp>
        <p:nvSpPr>
          <p:cNvPr id="10" name="Content Placeholder 2">
            <a:extLst>
              <a:ext uri="{FF2B5EF4-FFF2-40B4-BE49-F238E27FC236}">
                <a16:creationId xmlns:a16="http://schemas.microsoft.com/office/drawing/2014/main" id="{BF697953-A53D-6586-E5D3-7B355B7308C9}"/>
              </a:ext>
            </a:extLst>
          </p:cNvPr>
          <p:cNvSpPr>
            <a:spLocks noGrp="1"/>
          </p:cNvSpPr>
          <p:nvPr>
            <p:ph sz="quarter" idx="12"/>
          </p:nvPr>
        </p:nvSpPr>
        <p:spPr>
          <a:xfrm>
            <a:off x="6654335" y="1819745"/>
            <a:ext cx="4895850" cy="3211512"/>
          </a:xfrm>
        </p:spPr>
        <p:txBody>
          <a:bodyPr/>
          <a:lstStyle/>
          <a:p>
            <a:r>
              <a:rPr lang="en-US" sz="2800" dirty="0"/>
              <a:t>Implementation update</a:t>
            </a:r>
          </a:p>
          <a:p>
            <a:r>
              <a:rPr lang="en-US" sz="2800" dirty="0"/>
              <a:t>Recent consultations</a:t>
            </a:r>
          </a:p>
          <a:p>
            <a:r>
              <a:rPr lang="en-US" sz="2800" dirty="0"/>
              <a:t>Fire and rehire</a:t>
            </a:r>
          </a:p>
          <a:p>
            <a:r>
              <a:rPr lang="en-US" sz="2800" dirty="0"/>
              <a:t>How do employers change terms and conditions going forward?</a:t>
            </a:r>
          </a:p>
          <a:p>
            <a:r>
              <a:rPr lang="en-US" sz="2800" dirty="0"/>
              <a:t>Getting ready for 2026</a:t>
            </a:r>
          </a:p>
        </p:txBody>
      </p:sp>
      <p:pic>
        <p:nvPicPr>
          <p:cNvPr id="6" name="Content Placeholder 5" descr="A document with text on it&#10;&#10;AI-generated content may be incorrect.">
            <a:extLst>
              <a:ext uri="{FF2B5EF4-FFF2-40B4-BE49-F238E27FC236}">
                <a16:creationId xmlns:a16="http://schemas.microsoft.com/office/drawing/2014/main" id="{B1EBCFEE-45CF-A8A9-FE1C-73F8ECE3B737}"/>
              </a:ext>
            </a:extLst>
          </p:cNvPr>
          <p:cNvPicPr>
            <a:picLocks noGrp="1" noChangeAspect="1"/>
          </p:cNvPicPr>
          <p:nvPr>
            <p:ph sz="quarter" idx="13"/>
          </p:nvPr>
        </p:nvPicPr>
        <p:blipFill>
          <a:blip r:embed="rId3"/>
          <a:stretch>
            <a:fillRect/>
          </a:stretch>
        </p:blipFill>
        <p:spPr>
          <a:xfrm>
            <a:off x="749987" y="163560"/>
            <a:ext cx="4544464" cy="6470650"/>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993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448F4DF6-C630-F317-3A3C-4640499EBF96}"/>
              </a:ext>
            </a:extLst>
          </p:cNvPr>
          <p:cNvSpPr>
            <a:spLocks noGrp="1"/>
          </p:cNvSpPr>
          <p:nvPr>
            <p:ph type="body" sz="quarter" idx="11"/>
          </p:nvPr>
        </p:nvSpPr>
        <p:spPr>
          <a:xfrm>
            <a:off x="623888" y="849314"/>
            <a:ext cx="4895850" cy="512348"/>
          </a:xfrm>
        </p:spPr>
        <p:txBody>
          <a:bodyPr>
            <a:normAutofit/>
          </a:bodyPr>
          <a:lstStyle/>
          <a:p>
            <a:r>
              <a:rPr lang="en-US" sz="2800" dirty="0"/>
              <a:t>Implementation update</a:t>
            </a:r>
          </a:p>
        </p:txBody>
      </p:sp>
      <p:sp>
        <p:nvSpPr>
          <p:cNvPr id="13" name="Content Placeholder 2">
            <a:extLst>
              <a:ext uri="{FF2B5EF4-FFF2-40B4-BE49-F238E27FC236}">
                <a16:creationId xmlns:a16="http://schemas.microsoft.com/office/drawing/2014/main" id="{64C76CB9-AEDA-810E-7F4D-BF65437D3373}"/>
              </a:ext>
            </a:extLst>
          </p:cNvPr>
          <p:cNvSpPr>
            <a:spLocks noGrp="1"/>
          </p:cNvSpPr>
          <p:nvPr>
            <p:ph sz="quarter" idx="12"/>
          </p:nvPr>
        </p:nvSpPr>
        <p:spPr>
          <a:xfrm>
            <a:off x="623887" y="1819748"/>
            <a:ext cx="4895850" cy="3895252"/>
          </a:xfrm>
        </p:spPr>
        <p:txBody>
          <a:bodyPr>
            <a:normAutofit/>
          </a:bodyPr>
          <a:lstStyle/>
          <a:p>
            <a:pPr marL="0" indent="0">
              <a:buNone/>
            </a:pPr>
            <a:r>
              <a:rPr lang="en-US" sz="2000" dirty="0"/>
              <a:t>Ping pong</a:t>
            </a:r>
          </a:p>
          <a:p>
            <a:r>
              <a:rPr lang="en-US" sz="2000" dirty="0"/>
              <a:t>House of Lords and House of Commons disagreeing on:-</a:t>
            </a:r>
          </a:p>
          <a:p>
            <a:pPr lvl="1"/>
            <a:r>
              <a:rPr lang="en-US" sz="2000" dirty="0"/>
              <a:t>day 1 unfair dismissal rights</a:t>
            </a:r>
          </a:p>
          <a:p>
            <a:pPr lvl="1"/>
            <a:r>
              <a:rPr lang="en-US" sz="2000" dirty="0"/>
              <a:t>an opt out for guaranteed hours</a:t>
            </a:r>
          </a:p>
          <a:p>
            <a:pPr lvl="1"/>
            <a:r>
              <a:rPr lang="en-US" sz="2000" dirty="0"/>
              <a:t>treatment of seasonal workers in guaranteed hours scheme</a:t>
            </a:r>
          </a:p>
          <a:p>
            <a:pPr lvl="1"/>
            <a:r>
              <a:rPr lang="en-US" sz="2000" dirty="0"/>
              <a:t>enrolment of union members to contribute to political funds</a:t>
            </a:r>
          </a:p>
          <a:p>
            <a:pPr lvl="1"/>
            <a:r>
              <a:rPr lang="en-US" sz="2000" dirty="0"/>
              <a:t>50% turnout requirement for industrial action ballots</a:t>
            </a:r>
          </a:p>
          <a:p>
            <a:endParaRPr lang="en-US" sz="1500" dirty="0"/>
          </a:p>
          <a:p>
            <a:endParaRPr lang="en-US" sz="1500" dirty="0"/>
          </a:p>
        </p:txBody>
      </p:sp>
      <p:pic>
        <p:nvPicPr>
          <p:cNvPr id="17" name="Content Placeholder 16" descr="Ping pong bat and ball on table">
            <a:extLst>
              <a:ext uri="{FF2B5EF4-FFF2-40B4-BE49-F238E27FC236}">
                <a16:creationId xmlns:a16="http://schemas.microsoft.com/office/drawing/2014/main" id="{B08D33AC-70FD-09E9-4791-DE6F6D9C21EA}"/>
              </a:ext>
            </a:extLst>
          </p:cNvPr>
          <p:cNvPicPr>
            <a:picLocks noGrp="1" noChangeAspect="1"/>
          </p:cNvPicPr>
          <p:nvPr>
            <p:ph sz="quarter" idx="13"/>
          </p:nvPr>
        </p:nvPicPr>
        <p:blipFill>
          <a:blip r:embed="rId3"/>
          <a:srcRect l="33100" r="7565" b="-1"/>
          <a:stretch>
            <a:fillRect/>
          </a:stretch>
        </p:blipFill>
        <p:spPr>
          <a:xfrm>
            <a:off x="6096000" y="10"/>
            <a:ext cx="6096000" cy="6857990"/>
          </a:xfrm>
          <a:noFill/>
        </p:spPr>
      </p:pic>
    </p:spTree>
    <p:extLst>
      <p:ext uri="{BB962C8B-B14F-4D97-AF65-F5344CB8AC3E}">
        <p14:creationId xmlns:p14="http://schemas.microsoft.com/office/powerpoint/2010/main" val="3553552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840C-D4B9-E734-6D36-A406084E0BAC}"/>
              </a:ext>
            </a:extLst>
          </p:cNvPr>
          <p:cNvSpPr>
            <a:spLocks noGrp="1"/>
          </p:cNvSpPr>
          <p:nvPr>
            <p:ph type="title"/>
          </p:nvPr>
        </p:nvSpPr>
        <p:spPr/>
        <p:txBody>
          <a:bodyPr/>
          <a:lstStyle/>
          <a:p>
            <a:r>
              <a:rPr lang="en-GB" dirty="0"/>
              <a:t>Implementation update</a:t>
            </a:r>
          </a:p>
        </p:txBody>
      </p:sp>
      <p:sp>
        <p:nvSpPr>
          <p:cNvPr id="3" name="Content Placeholder 2">
            <a:extLst>
              <a:ext uri="{FF2B5EF4-FFF2-40B4-BE49-F238E27FC236}">
                <a16:creationId xmlns:a16="http://schemas.microsoft.com/office/drawing/2014/main" id="{A89D554E-BE80-B942-B4B6-4347368FB089}"/>
              </a:ext>
            </a:extLst>
          </p:cNvPr>
          <p:cNvSpPr>
            <a:spLocks noGrp="1"/>
          </p:cNvSpPr>
          <p:nvPr>
            <p:ph sz="quarter" idx="10"/>
          </p:nvPr>
        </p:nvSpPr>
        <p:spPr/>
        <p:txBody>
          <a:bodyPr/>
          <a:lstStyle/>
          <a:p>
            <a:r>
              <a:rPr lang="en-US" dirty="0"/>
              <a:t>On 5 November House of Commons rejected the most recent amendments by House of Lords</a:t>
            </a:r>
          </a:p>
          <a:p>
            <a:r>
              <a:rPr lang="en-US" dirty="0"/>
              <a:t>Bill will return to House of Lords on 17 November </a:t>
            </a:r>
          </a:p>
          <a:p>
            <a:r>
              <a:rPr lang="en-US" dirty="0"/>
              <a:t>Both Houses must agree final text before Royal Assent</a:t>
            </a:r>
          </a:p>
          <a:p>
            <a:r>
              <a:rPr lang="en-US" dirty="0"/>
              <a:t>Convention suggests House of Lords will fall into line but there are significant areas of contention</a:t>
            </a:r>
            <a:endParaRPr lang="en-GB" dirty="0"/>
          </a:p>
        </p:txBody>
      </p:sp>
    </p:spTree>
    <p:extLst>
      <p:ext uri="{BB962C8B-B14F-4D97-AF65-F5344CB8AC3E}">
        <p14:creationId xmlns:p14="http://schemas.microsoft.com/office/powerpoint/2010/main" val="100518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DF51-86F5-79FE-6640-47B30817A018}"/>
              </a:ext>
            </a:extLst>
          </p:cNvPr>
          <p:cNvSpPr>
            <a:spLocks noGrp="1"/>
          </p:cNvSpPr>
          <p:nvPr>
            <p:ph type="title"/>
          </p:nvPr>
        </p:nvSpPr>
        <p:spPr/>
        <p:txBody>
          <a:bodyPr/>
          <a:lstStyle/>
          <a:p>
            <a:r>
              <a:rPr lang="en-GB" dirty="0"/>
              <a:t>Consultations</a:t>
            </a:r>
          </a:p>
        </p:txBody>
      </p:sp>
      <p:sp>
        <p:nvSpPr>
          <p:cNvPr id="3" name="Content Placeholder 2">
            <a:extLst>
              <a:ext uri="{FF2B5EF4-FFF2-40B4-BE49-F238E27FC236}">
                <a16:creationId xmlns:a16="http://schemas.microsoft.com/office/drawing/2014/main" id="{7B2CF4F8-E6AD-0092-8459-895F3DEE6EAC}"/>
              </a:ext>
            </a:extLst>
          </p:cNvPr>
          <p:cNvSpPr>
            <a:spLocks noGrp="1"/>
          </p:cNvSpPr>
          <p:nvPr>
            <p:ph sz="quarter" idx="10"/>
          </p:nvPr>
        </p:nvSpPr>
        <p:spPr>
          <a:xfrm>
            <a:off x="838199" y="1444752"/>
            <a:ext cx="10729914" cy="6382512"/>
          </a:xfrm>
        </p:spPr>
        <p:txBody>
          <a:bodyPr/>
          <a:lstStyle/>
          <a:p>
            <a:r>
              <a:rPr lang="en-GB" dirty="0">
                <a:hlinkClick r:id="rId3"/>
              </a:rPr>
              <a:t>Implemention Roadmap</a:t>
            </a:r>
            <a:r>
              <a:rPr lang="en-GB" dirty="0"/>
              <a:t> </a:t>
            </a:r>
          </a:p>
          <a:p>
            <a:pPr marL="0" indent="0">
              <a:buNone/>
            </a:pPr>
            <a:r>
              <a:rPr lang="en-GB" dirty="0"/>
              <a:t>Four new consultations launched on 23 October:-</a:t>
            </a:r>
          </a:p>
          <a:p>
            <a:r>
              <a:rPr lang="en-GB" dirty="0">
                <a:hlinkClick r:id="rId4"/>
              </a:rPr>
              <a:t>Consultation on Leave for Bereavement including Pregnancy loss</a:t>
            </a:r>
            <a:endParaRPr lang="en-GB" dirty="0"/>
          </a:p>
          <a:p>
            <a:r>
              <a:rPr lang="en-GB" dirty="0">
                <a:hlinkClick r:id="rId5"/>
              </a:rPr>
              <a:t>Consultation on enhanced dismissal protections for pregnant women and new mothers</a:t>
            </a:r>
            <a:endParaRPr lang="en-GB" dirty="0"/>
          </a:p>
          <a:p>
            <a:pPr lvl="1"/>
            <a:r>
              <a:rPr lang="en-GB" dirty="0"/>
              <a:t>Both close on 15 January 2026</a:t>
            </a:r>
          </a:p>
          <a:p>
            <a:r>
              <a:rPr lang="en-GB" dirty="0">
                <a:hlinkClick r:id="rId6"/>
              </a:rPr>
              <a:t>Right of Trade Unions to Access Workplaces</a:t>
            </a:r>
            <a:endParaRPr lang="en-GB" dirty="0"/>
          </a:p>
          <a:p>
            <a:r>
              <a:rPr lang="en-GB" dirty="0">
                <a:hlinkClick r:id="rId7"/>
              </a:rPr>
              <a:t>Consultation on duty to inform workers of their right to join a trade union</a:t>
            </a:r>
            <a:endParaRPr lang="en-GB" dirty="0"/>
          </a:p>
          <a:p>
            <a:pPr lvl="1"/>
            <a:r>
              <a:rPr lang="en-GB" dirty="0"/>
              <a:t>Both close on 18 December 2025</a:t>
            </a:r>
          </a:p>
        </p:txBody>
      </p:sp>
    </p:spTree>
    <p:extLst>
      <p:ext uri="{BB962C8B-B14F-4D97-AF65-F5344CB8AC3E}">
        <p14:creationId xmlns:p14="http://schemas.microsoft.com/office/powerpoint/2010/main" val="252938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881E-48CC-3C26-5A33-CB53C3C1FE62}"/>
              </a:ext>
            </a:extLst>
          </p:cNvPr>
          <p:cNvSpPr>
            <a:spLocks noGrp="1"/>
          </p:cNvSpPr>
          <p:nvPr>
            <p:ph type="title"/>
          </p:nvPr>
        </p:nvSpPr>
        <p:spPr/>
        <p:txBody>
          <a:bodyPr/>
          <a:lstStyle/>
          <a:p>
            <a:r>
              <a:rPr lang="en-GB" dirty="0"/>
              <a:t>Fire and rehire</a:t>
            </a:r>
          </a:p>
        </p:txBody>
      </p:sp>
      <p:sp>
        <p:nvSpPr>
          <p:cNvPr id="3" name="Content Placeholder 2">
            <a:extLst>
              <a:ext uri="{FF2B5EF4-FFF2-40B4-BE49-F238E27FC236}">
                <a16:creationId xmlns:a16="http://schemas.microsoft.com/office/drawing/2014/main" id="{25195277-83CC-EE40-0428-91CD8EDB6298}"/>
              </a:ext>
            </a:extLst>
          </p:cNvPr>
          <p:cNvSpPr>
            <a:spLocks noGrp="1"/>
          </p:cNvSpPr>
          <p:nvPr>
            <p:ph sz="quarter" idx="10"/>
          </p:nvPr>
        </p:nvSpPr>
        <p:spPr>
          <a:xfrm>
            <a:off x="838199" y="1499016"/>
            <a:ext cx="10729914" cy="4577933"/>
          </a:xfrm>
        </p:spPr>
        <p:txBody>
          <a:bodyPr/>
          <a:lstStyle/>
          <a:p>
            <a:pPr marL="0" indent="0">
              <a:buNone/>
            </a:pPr>
            <a:r>
              <a:rPr lang="en-GB" dirty="0"/>
              <a:t>Dismissals for refusing to agree to a “restricted variation” will be automatically unfair unless justified by serious financial difficulties</a:t>
            </a:r>
          </a:p>
          <a:p>
            <a:r>
              <a:rPr lang="en-GB" dirty="0"/>
              <a:t>Restricted variation is:-</a:t>
            </a:r>
          </a:p>
          <a:p>
            <a:pPr lvl="1"/>
            <a:r>
              <a:rPr lang="en-GB" dirty="0"/>
              <a:t>a reduction in pay</a:t>
            </a:r>
          </a:p>
          <a:p>
            <a:pPr lvl="1"/>
            <a:r>
              <a:rPr lang="en-GB" dirty="0"/>
              <a:t>a variation to pensions</a:t>
            </a:r>
          </a:p>
          <a:p>
            <a:pPr lvl="1"/>
            <a:r>
              <a:rPr lang="en-GB" dirty="0"/>
              <a:t>a variation in hours of work</a:t>
            </a:r>
          </a:p>
          <a:p>
            <a:pPr lvl="1"/>
            <a:r>
              <a:rPr lang="en-GB" dirty="0"/>
              <a:t>a variation in timing or duration of shifts </a:t>
            </a:r>
          </a:p>
          <a:p>
            <a:pPr lvl="1"/>
            <a:r>
              <a:rPr lang="en-GB" dirty="0"/>
              <a:t>a reduction in entitlement to time off</a:t>
            </a:r>
          </a:p>
          <a:p>
            <a:pPr lvl="1"/>
            <a:r>
              <a:rPr lang="en-GB" dirty="0"/>
              <a:t>addition of a clause allowing restricted variations with the employee’s agreement</a:t>
            </a:r>
          </a:p>
          <a:p>
            <a:pPr lvl="1"/>
            <a:r>
              <a:rPr lang="en-GB" dirty="0"/>
              <a:t>any other variation specified in regulations</a:t>
            </a:r>
          </a:p>
          <a:p>
            <a:pPr lvl="1"/>
            <a:endParaRPr lang="en-GB" dirty="0"/>
          </a:p>
        </p:txBody>
      </p:sp>
    </p:spTree>
    <p:extLst>
      <p:ext uri="{BB962C8B-B14F-4D97-AF65-F5344CB8AC3E}">
        <p14:creationId xmlns:p14="http://schemas.microsoft.com/office/powerpoint/2010/main" val="778700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60E36-C282-3DB9-41AF-D32D63D65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BCE71-C8F1-122A-C66A-CB73FC3B95C2}"/>
              </a:ext>
            </a:extLst>
          </p:cNvPr>
          <p:cNvSpPr>
            <a:spLocks noGrp="1"/>
          </p:cNvSpPr>
          <p:nvPr>
            <p:ph type="title"/>
          </p:nvPr>
        </p:nvSpPr>
        <p:spPr/>
        <p:txBody>
          <a:bodyPr/>
          <a:lstStyle/>
          <a:p>
            <a:r>
              <a:rPr lang="en-GB" dirty="0"/>
              <a:t>Fire and rehire</a:t>
            </a:r>
          </a:p>
        </p:txBody>
      </p:sp>
      <p:sp>
        <p:nvSpPr>
          <p:cNvPr id="3" name="Content Placeholder 2">
            <a:extLst>
              <a:ext uri="{FF2B5EF4-FFF2-40B4-BE49-F238E27FC236}">
                <a16:creationId xmlns:a16="http://schemas.microsoft.com/office/drawing/2014/main" id="{CD1AF9AB-8509-DCEB-2E1A-048252CC454E}"/>
              </a:ext>
            </a:extLst>
          </p:cNvPr>
          <p:cNvSpPr>
            <a:spLocks noGrp="1"/>
          </p:cNvSpPr>
          <p:nvPr>
            <p:ph sz="quarter" idx="10"/>
          </p:nvPr>
        </p:nvSpPr>
        <p:spPr>
          <a:xfrm>
            <a:off x="838199" y="1528998"/>
            <a:ext cx="10729914" cy="4547952"/>
          </a:xfrm>
        </p:spPr>
        <p:txBody>
          <a:bodyPr/>
          <a:lstStyle/>
          <a:p>
            <a:r>
              <a:rPr lang="en-GB" dirty="0"/>
              <a:t>To justify dismissal for refusal to accept a restricted variation, employer must show it is experiencing or is likely, in the immediate future, to experience financial difficulties that will affect:-</a:t>
            </a:r>
          </a:p>
          <a:p>
            <a:pPr marL="914400" lvl="1" indent="-457200">
              <a:buFont typeface="+mj-lt"/>
              <a:buAutoNum type="arabicPeriod"/>
            </a:pPr>
            <a:r>
              <a:rPr lang="en-GB" dirty="0"/>
              <a:t>its ability to carry on as a going concern, or, if a public sector employer, its ability to carry out its statutory functions</a:t>
            </a:r>
          </a:p>
          <a:p>
            <a:pPr marL="914400" lvl="1" indent="-457200">
              <a:buFont typeface="+mj-lt"/>
              <a:buAutoNum type="arabicPeriod"/>
            </a:pPr>
            <a:r>
              <a:rPr lang="en-GB" dirty="0"/>
              <a:t>the proposed change was to eliminate or mitigate the financial difficulties, and</a:t>
            </a:r>
          </a:p>
          <a:p>
            <a:pPr marL="914400" lvl="1" indent="-457200">
              <a:buFont typeface="+mj-lt"/>
              <a:buAutoNum type="arabicPeriod"/>
            </a:pPr>
            <a:r>
              <a:rPr lang="en-GB" dirty="0"/>
              <a:t>the employer could not have reasonably avoided making the variation</a:t>
            </a:r>
          </a:p>
          <a:p>
            <a:r>
              <a:rPr lang="en-GB" dirty="0"/>
              <a:t>All three conditions must be met</a:t>
            </a:r>
          </a:p>
          <a:p>
            <a:r>
              <a:rPr lang="en-GB" dirty="0"/>
              <a:t>Even if met, dismissal </a:t>
            </a:r>
            <a:r>
              <a:rPr lang="en-GB" i="1" dirty="0"/>
              <a:t>may still be “ordinarily unfair”</a:t>
            </a:r>
          </a:p>
          <a:p>
            <a:r>
              <a:rPr lang="en-GB" dirty="0"/>
              <a:t>Alternative provisions are made for local authorities</a:t>
            </a:r>
          </a:p>
        </p:txBody>
      </p:sp>
    </p:spTree>
    <p:extLst>
      <p:ext uri="{BB962C8B-B14F-4D97-AF65-F5344CB8AC3E}">
        <p14:creationId xmlns:p14="http://schemas.microsoft.com/office/powerpoint/2010/main" val="1852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144E-401E-F597-5C1E-0DB7267A19B7}"/>
              </a:ext>
            </a:extLst>
          </p:cNvPr>
          <p:cNvSpPr>
            <a:spLocks noGrp="1"/>
          </p:cNvSpPr>
          <p:nvPr>
            <p:ph type="title"/>
          </p:nvPr>
        </p:nvSpPr>
        <p:spPr/>
        <p:txBody>
          <a:bodyPr/>
          <a:lstStyle/>
          <a:p>
            <a:r>
              <a:rPr lang="en-GB" dirty="0"/>
              <a:t>Fire and rehire</a:t>
            </a:r>
          </a:p>
        </p:txBody>
      </p:sp>
      <p:sp>
        <p:nvSpPr>
          <p:cNvPr id="3" name="Content Placeholder 2">
            <a:extLst>
              <a:ext uri="{FF2B5EF4-FFF2-40B4-BE49-F238E27FC236}">
                <a16:creationId xmlns:a16="http://schemas.microsoft.com/office/drawing/2014/main" id="{455A04E2-1153-7D96-5660-F744AA1FD1EE}"/>
              </a:ext>
            </a:extLst>
          </p:cNvPr>
          <p:cNvSpPr>
            <a:spLocks noGrp="1"/>
          </p:cNvSpPr>
          <p:nvPr>
            <p:ph sz="quarter" idx="10"/>
          </p:nvPr>
        </p:nvSpPr>
        <p:spPr>
          <a:xfrm>
            <a:off x="838199" y="1690688"/>
            <a:ext cx="10729914" cy="4386261"/>
          </a:xfrm>
        </p:spPr>
        <p:txBody>
          <a:bodyPr/>
          <a:lstStyle/>
          <a:p>
            <a:pPr marL="0" indent="0">
              <a:buNone/>
            </a:pPr>
            <a:r>
              <a:rPr lang="en-GB" dirty="0"/>
              <a:t>Dismissal for refusing to accept unrestricted variations will not be automatically unfair, but</a:t>
            </a:r>
            <a:r>
              <a:rPr lang="en-GB" i="1" dirty="0"/>
              <a:t> may still be “ordinarily unfair”</a:t>
            </a:r>
          </a:p>
          <a:p>
            <a:r>
              <a:rPr lang="en-GB" dirty="0"/>
              <a:t>Unrestricted variations may include changes to:-</a:t>
            </a:r>
          </a:p>
          <a:p>
            <a:pPr lvl="1"/>
            <a:r>
              <a:rPr lang="en-GB" dirty="0"/>
              <a:t>job title</a:t>
            </a:r>
          </a:p>
          <a:p>
            <a:pPr lvl="1"/>
            <a:r>
              <a:rPr lang="en-GB" dirty="0"/>
              <a:t>duties</a:t>
            </a:r>
          </a:p>
          <a:p>
            <a:pPr lvl="1"/>
            <a:r>
              <a:rPr lang="en-GB" dirty="0"/>
              <a:t>workplace</a:t>
            </a:r>
          </a:p>
          <a:p>
            <a:pPr lvl="1"/>
            <a:r>
              <a:rPr lang="en-GB" dirty="0"/>
              <a:t>notice</a:t>
            </a:r>
          </a:p>
          <a:p>
            <a:pPr lvl="1"/>
            <a:r>
              <a:rPr lang="en-GB" dirty="0"/>
              <a:t>restrictive covenants </a:t>
            </a:r>
          </a:p>
          <a:p>
            <a:pPr lvl="1"/>
            <a:r>
              <a:rPr lang="en-GB" dirty="0"/>
              <a:t>any benefits that Regulations identify as not counting as “pay” </a:t>
            </a:r>
          </a:p>
        </p:txBody>
      </p:sp>
    </p:spTree>
    <p:extLst>
      <p:ext uri="{BB962C8B-B14F-4D97-AF65-F5344CB8AC3E}">
        <p14:creationId xmlns:p14="http://schemas.microsoft.com/office/powerpoint/2010/main" val="1319543728"/>
      </p:ext>
    </p:extLst>
  </p:cSld>
  <p:clrMapOvr>
    <a:masterClrMapping/>
  </p:clrMapOvr>
</p:sld>
</file>

<file path=ppt/theme/theme1.xml><?xml version="1.0" encoding="utf-8"?>
<a:theme xmlns:a="http://schemas.openxmlformats.org/drawingml/2006/main" name="MFMAC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FMac - Firmwide.potx" id="{0468CEA0-DC70-44E8-B763-DBD049242157}" vid="{D2332A0B-B10E-45B4-BE4E-638B9BABD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E3A6EFF696A445A1A2E154D1CCE93B" ma:contentTypeVersion="19" ma:contentTypeDescription="Create a new document." ma:contentTypeScope="" ma:versionID="75288c1f3316655d5f32615da958807d">
  <xsd:schema xmlns:xsd="http://www.w3.org/2001/XMLSchema" xmlns:xs="http://www.w3.org/2001/XMLSchema" xmlns:p="http://schemas.microsoft.com/office/2006/metadata/properties" xmlns:ns2="cf4564d6-5e35-4ccb-96ff-aa9679f86db9" xmlns:ns3="b603c9cc-c9aa-4339-b52a-920b12197bb5" targetNamespace="http://schemas.microsoft.com/office/2006/metadata/properties" ma:root="true" ma:fieldsID="ed89c34d91de5a09a7ee9f47dd9ed975" ns2:_="" ns3:_="">
    <xsd:import namespace="cf4564d6-5e35-4ccb-96ff-aa9679f86db9"/>
    <xsd:import namespace="b603c9cc-c9aa-4339-b52a-920b12197bb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Item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4564d6-5e35-4ccb-96ff-aa9679f86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87410f-4ef4-46f5-96ee-c749bdca07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tems" ma:index="26" nillable="true" ma:displayName="Items" ma:format="Dropdown" ma:internalName="Items"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b603c9cc-c9aa-4339-b52a-920b12197bb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3587314-03ac-4636-b955-628c09e37f4e}" ma:internalName="TaxCatchAll" ma:showField="CatchAllData" ma:web="b603c9cc-c9aa-4339-b52a-920b12197b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roperties xmlns="http://www.imanage.com/work/xmlschema">
  <documentid>LEGAL!103713214.2</documentid>
  <senderid>CMM1</senderid>
  <senderemail>CARRIE.MITCHELL@MFMAC.COM</senderemail>
  <lastmodified>2025-11-07T12:52:58.0000000+00:00</lastmodified>
  <database>LEGAL</database>
</properti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cf4564d6-5e35-4ccb-96ff-aa9679f86db9">
      <Terms xmlns="http://schemas.microsoft.com/office/infopath/2007/PartnerControls"/>
    </lcf76f155ced4ddcb4097134ff3c332f>
    <TaxCatchAll xmlns="b603c9cc-c9aa-4339-b52a-920b12197bb5" xsi:nil="true"/>
    <Items xmlns="cf4564d6-5e35-4ccb-96ff-aa9679f86db9" xsi:nil="true"/>
  </documentManagement>
</p:properties>
</file>

<file path=customXml/itemProps1.xml><?xml version="1.0" encoding="utf-8"?>
<ds:datastoreItem xmlns:ds="http://schemas.openxmlformats.org/officeDocument/2006/customXml" ds:itemID="{BE69ED2A-BEE6-4243-A2FF-5C809ED97A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4564d6-5e35-4ccb-96ff-aa9679f86db9"/>
    <ds:schemaRef ds:uri="b603c9cc-c9aa-4339-b52a-920b12197b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DC4825-39A9-480E-8A1A-B02F64E968A9}">
  <ds:schemaRefs>
    <ds:schemaRef ds:uri="http://schemas.microsoft.com/sharepoint/v3/contenttype/forms"/>
  </ds:schemaRefs>
</ds:datastoreItem>
</file>

<file path=customXml/itemProps3.xml><?xml version="1.0" encoding="utf-8"?>
<ds:datastoreItem xmlns:ds="http://schemas.openxmlformats.org/officeDocument/2006/customXml" ds:itemID="{985343CE-64D8-463F-8F59-B1472A5A221C}">
  <ds:schemaRefs>
    <ds:schemaRef ds:uri="http://www.imanage.com/work/xmlschema"/>
  </ds:schemaRefs>
</ds:datastoreItem>
</file>

<file path=customXml/itemProps4.xml><?xml version="1.0" encoding="utf-8"?>
<ds:datastoreItem xmlns:ds="http://schemas.openxmlformats.org/officeDocument/2006/customXml" ds:itemID="{2160A373-5CE3-438F-95EB-9AD428802A78}">
  <ds:schemaRefs>
    <ds:schemaRef ds:uri="http://schemas.microsoft.com/office/2006/metadata/properties"/>
    <ds:schemaRef ds:uri="http://schemas.microsoft.com/office/infopath/2007/PartnerControls"/>
    <ds:schemaRef ds:uri="cf4564d6-5e35-4ccb-96ff-aa9679f86db9"/>
    <ds:schemaRef ds:uri="b603c9cc-c9aa-4339-b52a-920b12197bb5"/>
  </ds:schemaRefs>
</ds:datastoreItem>
</file>

<file path=docProps/app.xml><?xml version="1.0" encoding="utf-8"?>
<Properties xmlns="http://schemas.openxmlformats.org/officeDocument/2006/extended-properties" xmlns:vt="http://schemas.openxmlformats.org/officeDocument/2006/docPropsVTypes">
  <Template>blank</Template>
  <TotalTime>914</TotalTime>
  <Words>4070</Words>
  <Application>Microsoft Office PowerPoint</Application>
  <PresentationFormat>Widescreen</PresentationFormat>
  <Paragraphs>357</Paragraphs>
  <Slides>22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Arial</vt:lpstr>
      <vt:lpstr>Goudy Old Style</vt:lpstr>
      <vt:lpstr>MFMAC MASTER</vt:lpstr>
      <vt:lpstr>PowerPoint Presentation</vt:lpstr>
      <vt:lpstr>PowerPoint Presentation</vt:lpstr>
      <vt:lpstr>PowerPoint Presentation</vt:lpstr>
      <vt:lpstr>PowerPoint Presentation</vt:lpstr>
      <vt:lpstr>Implementation update</vt:lpstr>
      <vt:lpstr>Consultations</vt:lpstr>
      <vt:lpstr>Fire and rehire</vt:lpstr>
      <vt:lpstr>Fire and rehire</vt:lpstr>
      <vt:lpstr>Fire and rehire</vt:lpstr>
      <vt:lpstr>Fire and rehire</vt:lpstr>
      <vt:lpstr>Fire and rehire</vt:lpstr>
      <vt:lpstr>Fire and rehire</vt:lpstr>
      <vt:lpstr>Fire and rehire</vt:lpstr>
      <vt:lpstr>Fire and rehire – what can HR do now?</vt:lpstr>
      <vt:lpstr>Getting ready for 2026 </vt:lpstr>
      <vt:lpstr>Getting ready for 2026 </vt:lpstr>
      <vt:lpstr>Getting ready for 2026 </vt:lpstr>
      <vt:lpstr>PowerPoint Presentation</vt:lpstr>
      <vt:lpstr>Getting ready for 2026</vt:lpstr>
      <vt:lpstr>Getting ready for 2026</vt:lpstr>
      <vt:lpstr>Questions?</vt:lpstr>
      <vt:lpstr>PowerPoint Presentation</vt:lpstr>
    </vt:vector>
  </TitlesOfParts>
  <Company>Morton Fraser MacRobert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Carrie Mitchell</dc:creator>
  <cp:lastModifiedBy>Innes Clark</cp:lastModifiedBy>
  <cp:revision>26</cp:revision>
  <dcterms:created xsi:type="dcterms:W3CDTF">2025-10-31T11:55:58Z</dcterms:created>
  <dcterms:modified xsi:type="dcterms:W3CDTF">2025-11-13T10:03:41Z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0x010100B2E3A6EFF696A445A1A2E154D1CCE93B</vt:lpwstr>
  </property>
</Properties>
</file>