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sldIdLst>
    <p:sldId id="270" r:id="rId3"/>
    <p:sldId id="324" r:id="rId4"/>
    <p:sldId id="321" r:id="rId5"/>
    <p:sldId id="272" r:id="rId6"/>
    <p:sldId id="323" r:id="rId7"/>
    <p:sldId id="325" r:id="rId8"/>
    <p:sldId id="322" r:id="rId9"/>
    <p:sldId id="273" r:id="rId10"/>
    <p:sldId id="326" r:id="rId11"/>
    <p:sldId id="274" r:id="rId12"/>
    <p:sldId id="275" r:id="rId13"/>
    <p:sldId id="276" r:id="rId14"/>
    <p:sldId id="277" r:id="rId15"/>
    <p:sldId id="327" r:id="rId16"/>
    <p:sldId id="331" r:id="rId17"/>
    <p:sldId id="332" r:id="rId18"/>
    <p:sldId id="333" r:id="rId19"/>
    <p:sldId id="328" r:id="rId20"/>
    <p:sldId id="329" r:id="rId21"/>
    <p:sldId id="330"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4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9E0EA-EB7D-429F-8BE2-F34F871F6524}" v="1" dt="2024-08-09T14:31:22.2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showGuides="1">
      <p:cViewPr>
        <p:scale>
          <a:sx n="67" d="100"/>
          <a:sy n="67" d="100"/>
        </p:scale>
        <p:origin x="2274" y="11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Main">
    <p:spTree>
      <p:nvGrpSpPr>
        <p:cNvPr id="1" name=""/>
        <p:cNvGrpSpPr/>
        <p:nvPr/>
      </p:nvGrpSpPr>
      <p:grpSpPr>
        <a:xfrm>
          <a:off x="0" y="0"/>
          <a:ext cx="0" cy="0"/>
          <a:chOff x="0" y="0"/>
          <a:chExt cx="0" cy="0"/>
        </a:xfrm>
      </p:grpSpPr>
      <p:pic>
        <p:nvPicPr>
          <p:cNvPr id="6" name="Picture 5" descr="A colorful background with a curved line&#10;&#10;Description automatically generated with medium confidence">
            <a:extLst>
              <a:ext uri="{FF2B5EF4-FFF2-40B4-BE49-F238E27FC236}">
                <a16:creationId xmlns:a16="http://schemas.microsoft.com/office/drawing/2014/main" id="{ED8BB82C-189C-521B-2FBF-8A5A970923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501362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ix">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2" name="Title 1">
            <a:extLst>
              <a:ext uri="{FF2B5EF4-FFF2-40B4-BE49-F238E27FC236}">
                <a16:creationId xmlns:a16="http://schemas.microsoft.com/office/drawing/2014/main" id="{6F251FA2-793E-6082-BC50-A00F1DEDF609}"/>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3" name="Picture Placeholder 5">
            <a:extLst>
              <a:ext uri="{FF2B5EF4-FFF2-40B4-BE49-F238E27FC236}">
                <a16:creationId xmlns:a16="http://schemas.microsoft.com/office/drawing/2014/main" id="{B92289E5-93E1-B758-C70F-3926AD986112}"/>
              </a:ext>
            </a:extLst>
          </p:cNvPr>
          <p:cNvSpPr>
            <a:spLocks noGrp="1"/>
          </p:cNvSpPr>
          <p:nvPr>
            <p:ph type="pic" sz="quarter" idx="10"/>
          </p:nvPr>
        </p:nvSpPr>
        <p:spPr>
          <a:xfrm>
            <a:off x="899171" y="2410041"/>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4" name="Picture Placeholder 5">
            <a:extLst>
              <a:ext uri="{FF2B5EF4-FFF2-40B4-BE49-F238E27FC236}">
                <a16:creationId xmlns:a16="http://schemas.microsoft.com/office/drawing/2014/main" id="{66F1641F-0E2E-753B-4BE8-D0372AC64B40}"/>
              </a:ext>
            </a:extLst>
          </p:cNvPr>
          <p:cNvSpPr>
            <a:spLocks noGrp="1"/>
          </p:cNvSpPr>
          <p:nvPr>
            <p:ph type="pic" sz="quarter" idx="11"/>
          </p:nvPr>
        </p:nvSpPr>
        <p:spPr>
          <a:xfrm>
            <a:off x="2691771" y="2410042"/>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23" name="Picture Placeholder 5">
            <a:extLst>
              <a:ext uri="{FF2B5EF4-FFF2-40B4-BE49-F238E27FC236}">
                <a16:creationId xmlns:a16="http://schemas.microsoft.com/office/drawing/2014/main" id="{99F8548E-F97E-2A59-DBFB-3319AC2BDDA4}"/>
              </a:ext>
            </a:extLst>
          </p:cNvPr>
          <p:cNvSpPr>
            <a:spLocks noGrp="1"/>
          </p:cNvSpPr>
          <p:nvPr>
            <p:ph type="pic" sz="quarter" idx="12"/>
          </p:nvPr>
        </p:nvSpPr>
        <p:spPr>
          <a:xfrm>
            <a:off x="4486550"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24" name="Picture Placeholder 5">
            <a:extLst>
              <a:ext uri="{FF2B5EF4-FFF2-40B4-BE49-F238E27FC236}">
                <a16:creationId xmlns:a16="http://schemas.microsoft.com/office/drawing/2014/main" id="{F409A484-B384-D02E-58D0-E1F0C337783C}"/>
              </a:ext>
            </a:extLst>
          </p:cNvPr>
          <p:cNvSpPr>
            <a:spLocks noGrp="1"/>
          </p:cNvSpPr>
          <p:nvPr>
            <p:ph type="pic" sz="quarter" idx="13"/>
          </p:nvPr>
        </p:nvSpPr>
        <p:spPr>
          <a:xfrm>
            <a:off x="6279970" y="239988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25" name="Picture Placeholder 5">
            <a:extLst>
              <a:ext uri="{FF2B5EF4-FFF2-40B4-BE49-F238E27FC236}">
                <a16:creationId xmlns:a16="http://schemas.microsoft.com/office/drawing/2014/main" id="{6A66F250-37C0-EFF7-70B7-FAA4A307C747}"/>
              </a:ext>
            </a:extLst>
          </p:cNvPr>
          <p:cNvSpPr>
            <a:spLocks noGrp="1"/>
          </p:cNvSpPr>
          <p:nvPr>
            <p:ph type="pic" sz="quarter" idx="14"/>
          </p:nvPr>
        </p:nvSpPr>
        <p:spPr>
          <a:xfrm>
            <a:off x="8076109" y="2397705"/>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26" name="Picture Placeholder 5">
            <a:extLst>
              <a:ext uri="{FF2B5EF4-FFF2-40B4-BE49-F238E27FC236}">
                <a16:creationId xmlns:a16="http://schemas.microsoft.com/office/drawing/2014/main" id="{28231FD2-9529-64C3-B86A-6FEBC318D9F6}"/>
              </a:ext>
            </a:extLst>
          </p:cNvPr>
          <p:cNvSpPr>
            <a:spLocks noGrp="1"/>
          </p:cNvSpPr>
          <p:nvPr>
            <p:ph type="pic" sz="quarter" idx="15"/>
          </p:nvPr>
        </p:nvSpPr>
        <p:spPr>
          <a:xfrm>
            <a:off x="9879874" y="2416573"/>
            <a:ext cx="1486989" cy="1486989"/>
          </a:xfrm>
          <a:prstGeom prst="ellipse">
            <a:avLst/>
          </a:prstGeom>
          <a:pattFill prst="ltUpDiag">
            <a:fgClr>
              <a:schemeClr val="bg1">
                <a:lumMod val="95000"/>
              </a:schemeClr>
            </a:fgClr>
            <a:bgClr>
              <a:schemeClr val="bg1"/>
            </a:bgClr>
          </a:pattFill>
        </p:spPr>
        <p:txBody>
          <a:bodyPr>
            <a:normAutofit/>
          </a:bodyPr>
          <a:lstStyle>
            <a:lvl1pPr marL="0" indent="0" algn="ctr">
              <a:buFontTx/>
              <a:buNone/>
              <a:defRPr sz="1200"/>
            </a:lvl1pPr>
          </a:lstStyle>
          <a:p>
            <a:r>
              <a:rPr lang="en-US"/>
              <a:t>Click icon to add picture</a:t>
            </a:r>
            <a:endParaRPr lang="en-US" dirty="0"/>
          </a:p>
        </p:txBody>
      </p:sp>
      <p:sp>
        <p:nvSpPr>
          <p:cNvPr id="27" name="Text Placeholder 17">
            <a:extLst>
              <a:ext uri="{FF2B5EF4-FFF2-40B4-BE49-F238E27FC236}">
                <a16:creationId xmlns:a16="http://schemas.microsoft.com/office/drawing/2014/main" id="{50A823BD-0D80-4B68-929D-77D7FAE33666}"/>
              </a:ext>
            </a:extLst>
          </p:cNvPr>
          <p:cNvSpPr>
            <a:spLocks noGrp="1"/>
          </p:cNvSpPr>
          <p:nvPr>
            <p:ph type="body" sz="quarter" idx="16" hasCustomPrompt="1"/>
          </p:nvPr>
        </p:nvSpPr>
        <p:spPr>
          <a:xfrm>
            <a:off x="8991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8" name="Text Placeholder 17">
            <a:extLst>
              <a:ext uri="{FF2B5EF4-FFF2-40B4-BE49-F238E27FC236}">
                <a16:creationId xmlns:a16="http://schemas.microsoft.com/office/drawing/2014/main" id="{DA9B6AD3-FD94-637B-BC9A-B29AC5BFF97A}"/>
              </a:ext>
            </a:extLst>
          </p:cNvPr>
          <p:cNvSpPr>
            <a:spLocks noGrp="1"/>
          </p:cNvSpPr>
          <p:nvPr>
            <p:ph type="body" sz="quarter" idx="17" hasCustomPrompt="1"/>
          </p:nvPr>
        </p:nvSpPr>
        <p:spPr>
          <a:xfrm>
            <a:off x="8991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9" name="Text Placeholder 17">
            <a:extLst>
              <a:ext uri="{FF2B5EF4-FFF2-40B4-BE49-F238E27FC236}">
                <a16:creationId xmlns:a16="http://schemas.microsoft.com/office/drawing/2014/main" id="{7CFA07F9-1613-0FDE-37DE-F31D38201E29}"/>
              </a:ext>
            </a:extLst>
          </p:cNvPr>
          <p:cNvSpPr>
            <a:spLocks noGrp="1"/>
          </p:cNvSpPr>
          <p:nvPr>
            <p:ph type="body" sz="quarter" idx="18" hasCustomPrompt="1"/>
          </p:nvPr>
        </p:nvSpPr>
        <p:spPr>
          <a:xfrm>
            <a:off x="8991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0" name="Text Placeholder 17">
            <a:extLst>
              <a:ext uri="{FF2B5EF4-FFF2-40B4-BE49-F238E27FC236}">
                <a16:creationId xmlns:a16="http://schemas.microsoft.com/office/drawing/2014/main" id="{B60C2264-7040-1194-39A5-AFD1B1EEEBFF}"/>
              </a:ext>
            </a:extLst>
          </p:cNvPr>
          <p:cNvSpPr>
            <a:spLocks noGrp="1"/>
          </p:cNvSpPr>
          <p:nvPr>
            <p:ph type="body" sz="quarter" idx="19" hasCustomPrompt="1"/>
          </p:nvPr>
        </p:nvSpPr>
        <p:spPr>
          <a:xfrm>
            <a:off x="2691773"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1" name="Text Placeholder 17">
            <a:extLst>
              <a:ext uri="{FF2B5EF4-FFF2-40B4-BE49-F238E27FC236}">
                <a16:creationId xmlns:a16="http://schemas.microsoft.com/office/drawing/2014/main" id="{BD5D3986-DC2A-657B-8152-D58976C7B66B}"/>
              </a:ext>
            </a:extLst>
          </p:cNvPr>
          <p:cNvSpPr>
            <a:spLocks noGrp="1"/>
          </p:cNvSpPr>
          <p:nvPr>
            <p:ph type="body" sz="quarter" idx="20" hasCustomPrompt="1"/>
          </p:nvPr>
        </p:nvSpPr>
        <p:spPr>
          <a:xfrm>
            <a:off x="2691772"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2" name="Text Placeholder 17">
            <a:extLst>
              <a:ext uri="{FF2B5EF4-FFF2-40B4-BE49-F238E27FC236}">
                <a16:creationId xmlns:a16="http://schemas.microsoft.com/office/drawing/2014/main" id="{F2380EBD-3D45-5BEB-CDD8-CC01C175652F}"/>
              </a:ext>
            </a:extLst>
          </p:cNvPr>
          <p:cNvSpPr>
            <a:spLocks noGrp="1"/>
          </p:cNvSpPr>
          <p:nvPr>
            <p:ph type="body" sz="quarter" idx="21" hasCustomPrompt="1"/>
          </p:nvPr>
        </p:nvSpPr>
        <p:spPr>
          <a:xfrm>
            <a:off x="2691771"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3" name="Text Placeholder 17">
            <a:extLst>
              <a:ext uri="{FF2B5EF4-FFF2-40B4-BE49-F238E27FC236}">
                <a16:creationId xmlns:a16="http://schemas.microsoft.com/office/drawing/2014/main" id="{6CBE945B-DB88-FEE9-746E-56EA73390466}"/>
              </a:ext>
            </a:extLst>
          </p:cNvPr>
          <p:cNvSpPr>
            <a:spLocks noGrp="1"/>
          </p:cNvSpPr>
          <p:nvPr>
            <p:ph type="body" sz="quarter" idx="22" hasCustomPrompt="1"/>
          </p:nvPr>
        </p:nvSpPr>
        <p:spPr>
          <a:xfrm>
            <a:off x="448655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4" name="Text Placeholder 17">
            <a:extLst>
              <a:ext uri="{FF2B5EF4-FFF2-40B4-BE49-F238E27FC236}">
                <a16:creationId xmlns:a16="http://schemas.microsoft.com/office/drawing/2014/main" id="{BB3F26F0-30EC-7E57-DF6A-BDA0D510C1EE}"/>
              </a:ext>
            </a:extLst>
          </p:cNvPr>
          <p:cNvSpPr>
            <a:spLocks noGrp="1"/>
          </p:cNvSpPr>
          <p:nvPr>
            <p:ph type="body" sz="quarter" idx="23" hasCustomPrompt="1"/>
          </p:nvPr>
        </p:nvSpPr>
        <p:spPr>
          <a:xfrm>
            <a:off x="448655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5" name="Text Placeholder 17">
            <a:extLst>
              <a:ext uri="{FF2B5EF4-FFF2-40B4-BE49-F238E27FC236}">
                <a16:creationId xmlns:a16="http://schemas.microsoft.com/office/drawing/2014/main" id="{360C95B9-7E34-C1DF-6E2E-7312F6AA676C}"/>
              </a:ext>
            </a:extLst>
          </p:cNvPr>
          <p:cNvSpPr>
            <a:spLocks noGrp="1"/>
          </p:cNvSpPr>
          <p:nvPr>
            <p:ph type="body" sz="quarter" idx="24" hasCustomPrompt="1"/>
          </p:nvPr>
        </p:nvSpPr>
        <p:spPr>
          <a:xfrm>
            <a:off x="448655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6" name="Text Placeholder 17">
            <a:extLst>
              <a:ext uri="{FF2B5EF4-FFF2-40B4-BE49-F238E27FC236}">
                <a16:creationId xmlns:a16="http://schemas.microsoft.com/office/drawing/2014/main" id="{9D72AAFC-23C2-AE99-3DC0-D2B326AA2A11}"/>
              </a:ext>
            </a:extLst>
          </p:cNvPr>
          <p:cNvSpPr>
            <a:spLocks noGrp="1"/>
          </p:cNvSpPr>
          <p:nvPr>
            <p:ph type="body" sz="quarter" idx="25" hasCustomPrompt="1"/>
          </p:nvPr>
        </p:nvSpPr>
        <p:spPr>
          <a:xfrm>
            <a:off x="6279972"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37" name="Text Placeholder 17">
            <a:extLst>
              <a:ext uri="{FF2B5EF4-FFF2-40B4-BE49-F238E27FC236}">
                <a16:creationId xmlns:a16="http://schemas.microsoft.com/office/drawing/2014/main" id="{6F8EA87B-AE28-0931-AC28-C7D8E2529941}"/>
              </a:ext>
            </a:extLst>
          </p:cNvPr>
          <p:cNvSpPr>
            <a:spLocks noGrp="1"/>
          </p:cNvSpPr>
          <p:nvPr>
            <p:ph type="body" sz="quarter" idx="26" hasCustomPrompt="1"/>
          </p:nvPr>
        </p:nvSpPr>
        <p:spPr>
          <a:xfrm>
            <a:off x="6279971"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38" name="Text Placeholder 17">
            <a:extLst>
              <a:ext uri="{FF2B5EF4-FFF2-40B4-BE49-F238E27FC236}">
                <a16:creationId xmlns:a16="http://schemas.microsoft.com/office/drawing/2014/main" id="{33D7ABC0-6339-7A7C-F3C5-3BEB24A3B1A8}"/>
              </a:ext>
            </a:extLst>
          </p:cNvPr>
          <p:cNvSpPr>
            <a:spLocks noGrp="1"/>
          </p:cNvSpPr>
          <p:nvPr>
            <p:ph type="body" sz="quarter" idx="27" hasCustomPrompt="1"/>
          </p:nvPr>
        </p:nvSpPr>
        <p:spPr>
          <a:xfrm>
            <a:off x="6279970"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39" name="Text Placeholder 17">
            <a:extLst>
              <a:ext uri="{FF2B5EF4-FFF2-40B4-BE49-F238E27FC236}">
                <a16:creationId xmlns:a16="http://schemas.microsoft.com/office/drawing/2014/main" id="{6FEB787F-A3CC-3020-03E7-264B41A760C7}"/>
              </a:ext>
            </a:extLst>
          </p:cNvPr>
          <p:cNvSpPr>
            <a:spLocks noGrp="1"/>
          </p:cNvSpPr>
          <p:nvPr>
            <p:ph type="body" sz="quarter" idx="28" hasCustomPrompt="1"/>
          </p:nvPr>
        </p:nvSpPr>
        <p:spPr>
          <a:xfrm>
            <a:off x="8076111" y="4197250"/>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0" name="Text Placeholder 17">
            <a:extLst>
              <a:ext uri="{FF2B5EF4-FFF2-40B4-BE49-F238E27FC236}">
                <a16:creationId xmlns:a16="http://schemas.microsoft.com/office/drawing/2014/main" id="{814F84A0-9EAA-FC2A-57F9-A062974396C5}"/>
              </a:ext>
            </a:extLst>
          </p:cNvPr>
          <p:cNvSpPr>
            <a:spLocks noGrp="1"/>
          </p:cNvSpPr>
          <p:nvPr>
            <p:ph type="body" sz="quarter" idx="29" hasCustomPrompt="1"/>
          </p:nvPr>
        </p:nvSpPr>
        <p:spPr>
          <a:xfrm>
            <a:off x="8076110" y="4406256"/>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1" name="Text Placeholder 17">
            <a:extLst>
              <a:ext uri="{FF2B5EF4-FFF2-40B4-BE49-F238E27FC236}">
                <a16:creationId xmlns:a16="http://schemas.microsoft.com/office/drawing/2014/main" id="{DE90FF08-0B14-C06A-4893-EC1FC548C650}"/>
              </a:ext>
            </a:extLst>
          </p:cNvPr>
          <p:cNvSpPr>
            <a:spLocks noGrp="1"/>
          </p:cNvSpPr>
          <p:nvPr>
            <p:ph type="body" sz="quarter" idx="30" hasCustomPrompt="1"/>
          </p:nvPr>
        </p:nvSpPr>
        <p:spPr>
          <a:xfrm>
            <a:off x="8076109" y="4693639"/>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42" name="Text Placeholder 17">
            <a:extLst>
              <a:ext uri="{FF2B5EF4-FFF2-40B4-BE49-F238E27FC236}">
                <a16:creationId xmlns:a16="http://schemas.microsoft.com/office/drawing/2014/main" id="{C792E905-CCF9-595F-D987-2E977C218584}"/>
              </a:ext>
            </a:extLst>
          </p:cNvPr>
          <p:cNvSpPr>
            <a:spLocks noGrp="1"/>
          </p:cNvSpPr>
          <p:nvPr>
            <p:ph type="body" sz="quarter" idx="31" hasCustomPrompt="1"/>
          </p:nvPr>
        </p:nvSpPr>
        <p:spPr>
          <a:xfrm>
            <a:off x="9879876" y="4184187"/>
            <a:ext cx="1486989"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43" name="Text Placeholder 17">
            <a:extLst>
              <a:ext uri="{FF2B5EF4-FFF2-40B4-BE49-F238E27FC236}">
                <a16:creationId xmlns:a16="http://schemas.microsoft.com/office/drawing/2014/main" id="{5B5BED72-1C12-C36B-BDDE-7BFA74BC30FF}"/>
              </a:ext>
            </a:extLst>
          </p:cNvPr>
          <p:cNvSpPr>
            <a:spLocks noGrp="1"/>
          </p:cNvSpPr>
          <p:nvPr>
            <p:ph type="body" sz="quarter" idx="32" hasCustomPrompt="1"/>
          </p:nvPr>
        </p:nvSpPr>
        <p:spPr>
          <a:xfrm>
            <a:off x="9879875" y="4393193"/>
            <a:ext cx="1486989"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44" name="Text Placeholder 17">
            <a:extLst>
              <a:ext uri="{FF2B5EF4-FFF2-40B4-BE49-F238E27FC236}">
                <a16:creationId xmlns:a16="http://schemas.microsoft.com/office/drawing/2014/main" id="{E8781925-6BA1-308D-AC5D-C4347A558B3D}"/>
              </a:ext>
            </a:extLst>
          </p:cNvPr>
          <p:cNvSpPr>
            <a:spLocks noGrp="1"/>
          </p:cNvSpPr>
          <p:nvPr>
            <p:ph type="body" sz="quarter" idx="33" hasCustomPrompt="1"/>
          </p:nvPr>
        </p:nvSpPr>
        <p:spPr>
          <a:xfrm>
            <a:off x="9879874" y="4680576"/>
            <a:ext cx="1486989"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374315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a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31DBF6-6D03-4A1F-CB20-7BF11A41F9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7" name="Text Placeholder 17">
            <a:extLst>
              <a:ext uri="{FF2B5EF4-FFF2-40B4-BE49-F238E27FC236}">
                <a16:creationId xmlns:a16="http://schemas.microsoft.com/office/drawing/2014/main" id="{C4746C7B-438F-8CA7-D98E-A2DBD3B6687B}"/>
              </a:ext>
            </a:extLst>
          </p:cNvPr>
          <p:cNvSpPr>
            <a:spLocks noGrp="1"/>
          </p:cNvSpPr>
          <p:nvPr>
            <p:ph type="body" sz="quarter" idx="18" hasCustomPrompt="1"/>
          </p:nvPr>
        </p:nvSpPr>
        <p:spPr>
          <a:xfrm>
            <a:off x="83820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8" name="Title 1">
            <a:extLst>
              <a:ext uri="{FF2B5EF4-FFF2-40B4-BE49-F238E27FC236}">
                <a16:creationId xmlns:a16="http://schemas.microsoft.com/office/drawing/2014/main" id="{41CA7172-BD83-3D02-5D18-772EDBAA99B7}"/>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Deals</a:t>
            </a:r>
            <a:endParaRPr lang="en-US" dirty="0"/>
          </a:p>
        </p:txBody>
      </p:sp>
      <p:sp>
        <p:nvSpPr>
          <p:cNvPr id="9" name="Text Placeholder 17">
            <a:extLst>
              <a:ext uri="{FF2B5EF4-FFF2-40B4-BE49-F238E27FC236}">
                <a16:creationId xmlns:a16="http://schemas.microsoft.com/office/drawing/2014/main" id="{1278BF35-40FC-CCBA-EA1E-58173B8E7FFF}"/>
              </a:ext>
            </a:extLst>
          </p:cNvPr>
          <p:cNvSpPr>
            <a:spLocks noGrp="1"/>
          </p:cNvSpPr>
          <p:nvPr>
            <p:ph type="body" sz="quarter" idx="19" hasCustomPrompt="1"/>
          </p:nvPr>
        </p:nvSpPr>
        <p:spPr>
          <a:xfrm>
            <a:off x="4634215"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0" name="Text Placeholder 17">
            <a:extLst>
              <a:ext uri="{FF2B5EF4-FFF2-40B4-BE49-F238E27FC236}">
                <a16:creationId xmlns:a16="http://schemas.microsoft.com/office/drawing/2014/main" id="{140E06C5-BC49-3522-33E2-54B46FB9726C}"/>
              </a:ext>
            </a:extLst>
          </p:cNvPr>
          <p:cNvSpPr>
            <a:spLocks noGrp="1"/>
          </p:cNvSpPr>
          <p:nvPr>
            <p:ph type="body" sz="quarter" idx="20" hasCustomPrompt="1"/>
          </p:nvPr>
        </p:nvSpPr>
        <p:spPr>
          <a:xfrm>
            <a:off x="4634215"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11" name="Text Placeholder 17">
            <a:extLst>
              <a:ext uri="{FF2B5EF4-FFF2-40B4-BE49-F238E27FC236}">
                <a16:creationId xmlns:a16="http://schemas.microsoft.com/office/drawing/2014/main" id="{BF5951BC-AF35-1689-9487-6D540DDC42DB}"/>
              </a:ext>
            </a:extLst>
          </p:cNvPr>
          <p:cNvSpPr>
            <a:spLocks noGrp="1"/>
          </p:cNvSpPr>
          <p:nvPr>
            <p:ph type="body" sz="quarter" idx="21" hasCustomPrompt="1"/>
          </p:nvPr>
        </p:nvSpPr>
        <p:spPr>
          <a:xfrm>
            <a:off x="8430234" y="3429000"/>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12" name="Text Placeholder 17">
            <a:extLst>
              <a:ext uri="{FF2B5EF4-FFF2-40B4-BE49-F238E27FC236}">
                <a16:creationId xmlns:a16="http://schemas.microsoft.com/office/drawing/2014/main" id="{74F84E4F-E3F3-21E3-EF2C-2E4F8F346F96}"/>
              </a:ext>
            </a:extLst>
          </p:cNvPr>
          <p:cNvSpPr>
            <a:spLocks noGrp="1"/>
          </p:cNvSpPr>
          <p:nvPr>
            <p:ph type="body" sz="quarter" idx="22" hasCustomPrompt="1"/>
          </p:nvPr>
        </p:nvSpPr>
        <p:spPr>
          <a:xfrm>
            <a:off x="8430232" y="3709352"/>
            <a:ext cx="2923572" cy="2234247"/>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Details</a:t>
            </a:r>
          </a:p>
        </p:txBody>
      </p:sp>
      <p:sp>
        <p:nvSpPr>
          <p:cNvPr id="22" name="Text Placeholder 17">
            <a:extLst>
              <a:ext uri="{FF2B5EF4-FFF2-40B4-BE49-F238E27FC236}">
                <a16:creationId xmlns:a16="http://schemas.microsoft.com/office/drawing/2014/main" id="{F068B7B6-4F15-1582-9A93-FED3D9F4D401}"/>
              </a:ext>
            </a:extLst>
          </p:cNvPr>
          <p:cNvSpPr>
            <a:spLocks noGrp="1"/>
          </p:cNvSpPr>
          <p:nvPr>
            <p:ph type="body" sz="quarter" idx="25" hasCustomPrompt="1"/>
          </p:nvPr>
        </p:nvSpPr>
        <p:spPr>
          <a:xfrm>
            <a:off x="838200" y="3427686"/>
            <a:ext cx="2923572" cy="196169"/>
          </a:xfrm>
        </p:spPr>
        <p:txBody>
          <a:bodyPr>
            <a:noAutofit/>
          </a:bodyPr>
          <a:lstStyle>
            <a:lvl1pPr marL="0" indent="0" algn="l">
              <a:buNone/>
              <a:defRPr sz="1200" i="0"/>
            </a:lvl1pPr>
            <a:lvl2pPr marL="457200" indent="0">
              <a:buNone/>
              <a:defRPr sz="1000"/>
            </a:lvl2pPr>
            <a:lvl3pPr>
              <a:defRPr sz="1000"/>
            </a:lvl3pPr>
            <a:lvl4pPr>
              <a:defRPr sz="1000"/>
            </a:lvl4pPr>
            <a:lvl5pPr>
              <a:defRPr sz="1000"/>
            </a:lvl5pPr>
          </a:lstStyle>
          <a:p>
            <a:pPr lvl="0"/>
            <a:r>
              <a:rPr lang="en-GB" dirty="0"/>
              <a:t>Client Name</a:t>
            </a:r>
          </a:p>
        </p:txBody>
      </p:sp>
      <p:sp>
        <p:nvSpPr>
          <p:cNvPr id="24" name="Picture Placeholder 23">
            <a:extLst>
              <a:ext uri="{FF2B5EF4-FFF2-40B4-BE49-F238E27FC236}">
                <a16:creationId xmlns:a16="http://schemas.microsoft.com/office/drawing/2014/main" id="{C30AE2A0-01BE-AAA3-B092-DC68574C2F5B}"/>
              </a:ext>
            </a:extLst>
          </p:cNvPr>
          <p:cNvSpPr>
            <a:spLocks noGrp="1"/>
          </p:cNvSpPr>
          <p:nvPr>
            <p:ph type="pic" sz="quarter" idx="26" hasCustomPrompt="1"/>
          </p:nvPr>
        </p:nvSpPr>
        <p:spPr>
          <a:xfrm>
            <a:off x="838200" y="2797400"/>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5" name="Picture Placeholder 23">
            <a:extLst>
              <a:ext uri="{FF2B5EF4-FFF2-40B4-BE49-F238E27FC236}">
                <a16:creationId xmlns:a16="http://schemas.microsoft.com/office/drawing/2014/main" id="{1BB5A942-B12C-1BCA-4149-BFCFE906BE53}"/>
              </a:ext>
            </a:extLst>
          </p:cNvPr>
          <p:cNvSpPr>
            <a:spLocks noGrp="1"/>
          </p:cNvSpPr>
          <p:nvPr>
            <p:ph type="pic" sz="quarter" idx="27" hasCustomPrompt="1"/>
          </p:nvPr>
        </p:nvSpPr>
        <p:spPr>
          <a:xfrm>
            <a:off x="4633249" y="2797399"/>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
        <p:nvSpPr>
          <p:cNvPr id="26" name="Picture Placeholder 23">
            <a:extLst>
              <a:ext uri="{FF2B5EF4-FFF2-40B4-BE49-F238E27FC236}">
                <a16:creationId xmlns:a16="http://schemas.microsoft.com/office/drawing/2014/main" id="{C341B588-F0D6-0012-BB9A-9AB09088EB31}"/>
              </a:ext>
            </a:extLst>
          </p:cNvPr>
          <p:cNvSpPr>
            <a:spLocks noGrp="1"/>
          </p:cNvSpPr>
          <p:nvPr>
            <p:ph type="pic" sz="quarter" idx="28" hasCustomPrompt="1"/>
          </p:nvPr>
        </p:nvSpPr>
        <p:spPr>
          <a:xfrm>
            <a:off x="8441799" y="2797398"/>
            <a:ext cx="1511462" cy="509567"/>
          </a:xfrm>
          <a:pattFill prst="ltUpDiag">
            <a:fgClr>
              <a:schemeClr val="bg1">
                <a:lumMod val="95000"/>
              </a:schemeClr>
            </a:fgClr>
            <a:bgClr>
              <a:schemeClr val="bg1"/>
            </a:bgClr>
          </a:pattFill>
        </p:spPr>
        <p:txBody>
          <a:bodyPr>
            <a:normAutofit/>
          </a:bodyPr>
          <a:lstStyle>
            <a:lvl1pPr marL="0" indent="0">
              <a:buNone/>
              <a:defRPr sz="1050" i="1"/>
            </a:lvl1pPr>
          </a:lstStyle>
          <a:p>
            <a:r>
              <a:rPr lang="en-US" dirty="0"/>
              <a:t>Insert B&amp;W Client Logo</a:t>
            </a:r>
          </a:p>
        </p:txBody>
      </p:sp>
    </p:spTree>
    <p:extLst>
      <p:ext uri="{BB962C8B-B14F-4D97-AF65-F5344CB8AC3E}">
        <p14:creationId xmlns:p14="http://schemas.microsoft.com/office/powerpoint/2010/main" val="53150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descr="A blurry image of a purple and blue background&#10;&#10;Description automatically generated">
            <a:extLst>
              <a:ext uri="{FF2B5EF4-FFF2-40B4-BE49-F238E27FC236}">
                <a16:creationId xmlns:a16="http://schemas.microsoft.com/office/drawing/2014/main" id="{ADE00590-2668-3145-AE3B-69D33DCAFB3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
        <p:nvSpPr>
          <p:cNvPr id="2" name="Title 1">
            <a:extLst>
              <a:ext uri="{FF2B5EF4-FFF2-40B4-BE49-F238E27FC236}">
                <a16:creationId xmlns:a16="http://schemas.microsoft.com/office/drawing/2014/main" id="{18EB6018-2E42-11E0-8951-19D9D9180680}"/>
              </a:ext>
            </a:extLst>
          </p:cNvPr>
          <p:cNvSpPr>
            <a:spLocks noGrp="1"/>
          </p:cNvSpPr>
          <p:nvPr>
            <p:ph type="ctrTitle" idx="4294967295" hasCustomPrompt="1"/>
          </p:nvPr>
        </p:nvSpPr>
        <p:spPr>
          <a:xfrm>
            <a:off x="1069695" y="2267452"/>
            <a:ext cx="4787641" cy="1804215"/>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a:t>Click to add Closing Text</a:t>
            </a:r>
            <a:endParaRPr lang="en-US" dirty="0"/>
          </a:p>
        </p:txBody>
      </p:sp>
      <p:sp>
        <p:nvSpPr>
          <p:cNvPr id="7" name="TextBox 6">
            <a:extLst>
              <a:ext uri="{FF2B5EF4-FFF2-40B4-BE49-F238E27FC236}">
                <a16:creationId xmlns:a16="http://schemas.microsoft.com/office/drawing/2014/main" id="{8EECF1FA-509F-53B1-D698-9F24019B0680}"/>
              </a:ext>
            </a:extLst>
          </p:cNvPr>
          <p:cNvSpPr txBox="1"/>
          <p:nvPr userDrawn="1"/>
        </p:nvSpPr>
        <p:spPr>
          <a:xfrm>
            <a:off x="9003323" y="4396154"/>
            <a:ext cx="2467316" cy="1723549"/>
          </a:xfrm>
          <a:prstGeom prst="rect">
            <a:avLst/>
          </a:prstGeom>
          <a:noFill/>
        </p:spPr>
        <p:txBody>
          <a:bodyPr wrap="square" rtlCol="0">
            <a:spAutoFit/>
          </a:bodyPr>
          <a:lstStyle/>
          <a:p>
            <a:pPr algn="r"/>
            <a:r>
              <a:rPr lang="en-GB" sz="1200" b="1" dirty="0">
                <a:solidFill>
                  <a:schemeClr val="bg1"/>
                </a:solidFill>
                <a:latin typeface="Helvetica" panose="020B0604020202020204" pitchFamily="34" charset="0"/>
                <a:cs typeface="Helvetica" panose="020B0604020202020204" pitchFamily="34" charset="0"/>
              </a:rPr>
              <a:t>Edinburgh</a:t>
            </a:r>
          </a:p>
          <a:p>
            <a:pPr algn="r"/>
            <a:r>
              <a:rPr lang="en-GB" sz="1200" dirty="0">
                <a:solidFill>
                  <a:schemeClr val="bg1"/>
                </a:solidFill>
                <a:latin typeface="Helvetica" panose="020B0604020202020204" pitchFamily="34" charset="0"/>
                <a:cs typeface="Helvetica" panose="020B0604020202020204" pitchFamily="34" charset="0"/>
              </a:rPr>
              <a:t>0131 247 1000</a:t>
            </a:r>
          </a:p>
          <a:p>
            <a:pPr algn="r"/>
            <a:endParaRPr lang="en-GB" sz="1200" dirty="0">
              <a:solidFill>
                <a:schemeClr val="bg1"/>
              </a:solidFill>
              <a:latin typeface="Helvetica" panose="020B0604020202020204" pitchFamily="34" charset="0"/>
              <a:cs typeface="Helvetica" panose="020B0604020202020204" pitchFamily="34" charset="0"/>
            </a:endParaRPr>
          </a:p>
          <a:p>
            <a:pPr algn="r"/>
            <a:r>
              <a:rPr lang="en-GB" sz="1200" b="1" dirty="0">
                <a:solidFill>
                  <a:schemeClr val="bg1"/>
                </a:solidFill>
                <a:latin typeface="Helvetica" panose="020B0604020202020204" pitchFamily="34" charset="0"/>
                <a:cs typeface="Helvetica" panose="020B0604020202020204" pitchFamily="34" charset="0"/>
              </a:rPr>
              <a:t>Glasgow</a:t>
            </a:r>
          </a:p>
          <a:p>
            <a:pPr algn="r"/>
            <a:r>
              <a:rPr lang="en-GB" sz="1200" dirty="0">
                <a:solidFill>
                  <a:schemeClr val="bg1"/>
                </a:solidFill>
                <a:latin typeface="Helvetica" panose="020B0604020202020204" pitchFamily="34" charset="0"/>
                <a:cs typeface="Helvetica" panose="020B0604020202020204" pitchFamily="34" charset="0"/>
              </a:rPr>
              <a:t>0141 303 1100</a:t>
            </a:r>
          </a:p>
          <a:p>
            <a:pPr algn="r"/>
            <a:endParaRPr lang="en-GB" sz="1200" dirty="0">
              <a:solidFill>
                <a:schemeClr val="bg1"/>
              </a:solidFill>
              <a:latin typeface="Helvetica" panose="020B0604020202020204" pitchFamily="34" charset="0"/>
              <a:cs typeface="Helvetica" panose="020B0604020202020204" pitchFamily="34" charset="0"/>
            </a:endParaRPr>
          </a:p>
          <a:p>
            <a:pPr algn="r">
              <a:spcAft>
                <a:spcPts val="900"/>
              </a:spcAft>
            </a:pPr>
            <a:r>
              <a:rPr lang="en-GB" sz="1200" dirty="0">
                <a:solidFill>
                  <a:schemeClr val="bg1"/>
                </a:solidFill>
                <a:latin typeface="Helvetica" panose="020B0604020202020204" pitchFamily="34" charset="0"/>
                <a:cs typeface="Helvetica" panose="020B0604020202020204" pitchFamily="34" charset="0"/>
              </a:rPr>
              <a:t>info@mfmac.com</a:t>
            </a:r>
          </a:p>
          <a:p>
            <a:pPr algn="r"/>
            <a:r>
              <a:rPr lang="en-GB" sz="1200" b="1" dirty="0">
                <a:solidFill>
                  <a:schemeClr val="bg1"/>
                </a:solidFill>
                <a:latin typeface="Helvetica" panose="020B0604020202020204" pitchFamily="34" charset="0"/>
                <a:cs typeface="Helvetica" panose="020B0604020202020204" pitchFamily="34" charset="0"/>
              </a:rPr>
              <a:t>www.mfmac.com</a:t>
            </a:r>
          </a:p>
        </p:txBody>
      </p:sp>
    </p:spTree>
    <p:extLst>
      <p:ext uri="{BB962C8B-B14F-4D97-AF65-F5344CB8AC3E}">
        <p14:creationId xmlns:p14="http://schemas.microsoft.com/office/powerpoint/2010/main" val="3471908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59F6928F-BBBE-635D-F49F-36E7D03F63C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pic>
        <p:nvPicPr>
          <p:cNvPr id="8" name="Picture 7">
            <a:extLst>
              <a:ext uri="{FF2B5EF4-FFF2-40B4-BE49-F238E27FC236}">
                <a16:creationId xmlns:a16="http://schemas.microsoft.com/office/drawing/2014/main" id="{EF40E88A-A287-521D-1AD7-EFC1A0AD73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
        <p:nvSpPr>
          <p:cNvPr id="9" name="TextBox 8">
            <a:extLst>
              <a:ext uri="{FF2B5EF4-FFF2-40B4-BE49-F238E27FC236}">
                <a16:creationId xmlns:a16="http://schemas.microsoft.com/office/drawing/2014/main" id="{94B41423-C475-6245-9B35-7199D8E70E23}"/>
              </a:ext>
            </a:extLst>
          </p:cNvPr>
          <p:cNvSpPr txBox="1"/>
          <p:nvPr userDrawn="1"/>
        </p:nvSpPr>
        <p:spPr>
          <a:xfrm>
            <a:off x="2876824" y="3200400"/>
            <a:ext cx="6455613" cy="8002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Roboto" panose="02000000000000000000" pitchFamily="2" charset="0"/>
                <a:ea typeface="Roboto" panose="02000000000000000000" pitchFamily="2" charset="0"/>
                <a:cs typeface="Roboto" panose="02000000000000000000" pitchFamily="2" charset="0"/>
              </a:rPr>
              <a:t>© Morton Fraser MacRoberts LLP 2023</a:t>
            </a:r>
          </a:p>
          <a:p>
            <a:endParaRPr lang="en-GB" dirty="0"/>
          </a:p>
        </p:txBody>
      </p:sp>
    </p:spTree>
    <p:extLst>
      <p:ext uri="{BB962C8B-B14F-4D97-AF65-F5344CB8AC3E}">
        <p14:creationId xmlns:p14="http://schemas.microsoft.com/office/powerpoint/2010/main" val="1270776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4" name="Picture 3" descr="A blue and pink background&#10;&#10;Description automatically generated">
            <a:extLst>
              <a:ext uri="{FF2B5EF4-FFF2-40B4-BE49-F238E27FC236}">
                <a16:creationId xmlns:a16="http://schemas.microsoft.com/office/drawing/2014/main" id="{9D514FD1-6AB4-5523-E403-CB77667DD4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58" y="-45998"/>
            <a:ext cx="209550" cy="6969760"/>
          </a:xfrm>
          <a:prstGeom prst="rect">
            <a:avLst/>
          </a:prstGeom>
        </p:spPr>
      </p:pic>
    </p:spTree>
    <p:extLst>
      <p:ext uri="{BB962C8B-B14F-4D97-AF65-F5344CB8AC3E}">
        <p14:creationId xmlns:p14="http://schemas.microsoft.com/office/powerpoint/2010/main" val="323579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Buildings 1">
    <p:spTree>
      <p:nvGrpSpPr>
        <p:cNvPr id="1" name=""/>
        <p:cNvGrpSpPr/>
        <p:nvPr/>
      </p:nvGrpSpPr>
      <p:grpSpPr>
        <a:xfrm>
          <a:off x="0" y="0"/>
          <a:ext cx="0" cy="0"/>
          <a:chOff x="0" y="0"/>
          <a:chExt cx="0" cy="0"/>
        </a:xfrm>
      </p:grpSpPr>
      <p:pic>
        <p:nvPicPr>
          <p:cNvPr id="5" name="Picture 4" descr="A close-up of a glass wall&#10;&#10;Description automatically generated">
            <a:extLst>
              <a:ext uri="{FF2B5EF4-FFF2-40B4-BE49-F238E27FC236}">
                <a16:creationId xmlns:a16="http://schemas.microsoft.com/office/drawing/2014/main" id="{41221B09-F563-2D47-861A-EB8B514180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6" name="Picture 5">
            <a:extLst>
              <a:ext uri="{FF2B5EF4-FFF2-40B4-BE49-F238E27FC236}">
                <a16:creationId xmlns:a16="http://schemas.microsoft.com/office/drawing/2014/main" id="{55868561-0F70-3B7D-5834-CC10C1063E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236424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Buildings 2">
    <p:spTree>
      <p:nvGrpSpPr>
        <p:cNvPr id="1" name=""/>
        <p:cNvGrpSpPr/>
        <p:nvPr/>
      </p:nvGrpSpPr>
      <p:grpSpPr>
        <a:xfrm>
          <a:off x="0" y="0"/>
          <a:ext cx="0" cy="0"/>
          <a:chOff x="0" y="0"/>
          <a:chExt cx="0" cy="0"/>
        </a:xfrm>
      </p:grpSpPr>
      <p:pic>
        <p:nvPicPr>
          <p:cNvPr id="5" name="Picture 4" descr="A close-up of a building&#10;&#10;Description automatically generated">
            <a:extLst>
              <a:ext uri="{FF2B5EF4-FFF2-40B4-BE49-F238E27FC236}">
                <a16:creationId xmlns:a16="http://schemas.microsoft.com/office/drawing/2014/main" id="{3E5642BC-DBD4-5AD7-C1F0-0EB937CBFD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C865CA41-A8A1-9B92-FA99-B4D14950C1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42051042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Abstract 1">
    <p:spTree>
      <p:nvGrpSpPr>
        <p:cNvPr id="1" name=""/>
        <p:cNvGrpSpPr/>
        <p:nvPr/>
      </p:nvGrpSpPr>
      <p:grpSpPr>
        <a:xfrm>
          <a:off x="0" y="0"/>
          <a:ext cx="0" cy="0"/>
          <a:chOff x="0" y="0"/>
          <a:chExt cx="0" cy="0"/>
        </a:xfrm>
      </p:grpSpPr>
      <p:pic>
        <p:nvPicPr>
          <p:cNvPr id="5" name="Picture 4" descr="A close-up of a painting&#10;&#10;Description automatically generated">
            <a:extLst>
              <a:ext uri="{FF2B5EF4-FFF2-40B4-BE49-F238E27FC236}">
                <a16:creationId xmlns:a16="http://schemas.microsoft.com/office/drawing/2014/main" id="{708514BF-7AD1-D19A-956A-7E1589170D3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10" name="Picture 9">
            <a:extLst>
              <a:ext uri="{FF2B5EF4-FFF2-40B4-BE49-F238E27FC236}">
                <a16:creationId xmlns:a16="http://schemas.microsoft.com/office/drawing/2014/main" id="{CACF1B26-32AE-0515-B9A2-5E7EC26CD8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692196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Abstract 2">
    <p:spTree>
      <p:nvGrpSpPr>
        <p:cNvPr id="1" name=""/>
        <p:cNvGrpSpPr/>
        <p:nvPr/>
      </p:nvGrpSpPr>
      <p:grpSpPr>
        <a:xfrm>
          <a:off x="0" y="0"/>
          <a:ext cx="0" cy="0"/>
          <a:chOff x="0" y="0"/>
          <a:chExt cx="0" cy="0"/>
        </a:xfrm>
      </p:grpSpPr>
      <p:pic>
        <p:nvPicPr>
          <p:cNvPr id="5" name="Picture 4" descr="A blurry image of a red and blue light&#10;&#10;Description automatically generated">
            <a:extLst>
              <a:ext uri="{FF2B5EF4-FFF2-40B4-BE49-F238E27FC236}">
                <a16:creationId xmlns:a16="http://schemas.microsoft.com/office/drawing/2014/main" id="{5C702365-7F19-AAF7-A934-7CDAB2A4D204}"/>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a:t>
            </a:r>
            <a:br>
              <a:rPr lang="en-GB" dirty="0"/>
            </a:br>
            <a:r>
              <a:rPr lang="en-GB" dirty="0"/>
              <a:t>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text</a:t>
            </a:r>
          </a:p>
        </p:txBody>
      </p:sp>
      <p:pic>
        <p:nvPicPr>
          <p:cNvPr id="8" name="Picture 7">
            <a:extLst>
              <a:ext uri="{FF2B5EF4-FFF2-40B4-BE49-F238E27FC236}">
                <a16:creationId xmlns:a16="http://schemas.microsoft.com/office/drawing/2014/main" id="{E40BEBF9-D27A-D931-9EDA-5F9EBE5AC4C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3012069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Flower">
    <p:spTree>
      <p:nvGrpSpPr>
        <p:cNvPr id="1" name=""/>
        <p:cNvGrpSpPr/>
        <p:nvPr/>
      </p:nvGrpSpPr>
      <p:grpSpPr>
        <a:xfrm>
          <a:off x="0" y="0"/>
          <a:ext cx="0" cy="0"/>
          <a:chOff x="0" y="0"/>
          <a:chExt cx="0" cy="0"/>
        </a:xfrm>
      </p:grpSpPr>
      <p:pic>
        <p:nvPicPr>
          <p:cNvPr id="5" name="Picture 4" descr="Close up of a flower&#10;&#10;Description automatically generated">
            <a:extLst>
              <a:ext uri="{FF2B5EF4-FFF2-40B4-BE49-F238E27FC236}">
                <a16:creationId xmlns:a16="http://schemas.microsoft.com/office/drawing/2014/main" id="{03C878F0-BB78-5F92-EA85-A424B546A3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859920-9DD9-7B0F-AEB7-D2BB3E13C302}"/>
              </a:ext>
            </a:extLst>
          </p:cNvPr>
          <p:cNvSpPr>
            <a:spLocks noGrp="1"/>
          </p:cNvSpPr>
          <p:nvPr>
            <p:ph type="title" hasCustomPrompt="1"/>
          </p:nvPr>
        </p:nvSpPr>
        <p:spPr>
          <a:xfrm>
            <a:off x="831850" y="1081088"/>
            <a:ext cx="10515600" cy="2852737"/>
          </a:xfrm>
        </p:spPr>
        <p:txBody>
          <a:bodyPr anchor="b"/>
          <a:lstStyle>
            <a:lvl1pPr>
              <a:defRPr sz="6000">
                <a:solidFill>
                  <a:schemeClr val="bg1"/>
                </a:solidFill>
              </a:defRPr>
            </a:lvl1pPr>
          </a:lstStyle>
          <a:p>
            <a:r>
              <a:rPr lang="en-GB" dirty="0"/>
              <a:t>Click to add section title</a:t>
            </a:r>
            <a:endParaRPr lang="en-US" dirty="0"/>
          </a:p>
        </p:txBody>
      </p:sp>
      <p:sp>
        <p:nvSpPr>
          <p:cNvPr id="3" name="Text Placeholder 2">
            <a:extLst>
              <a:ext uri="{FF2B5EF4-FFF2-40B4-BE49-F238E27FC236}">
                <a16:creationId xmlns:a16="http://schemas.microsoft.com/office/drawing/2014/main" id="{D3E03832-2C47-3E4E-0BCA-8353CA5D8B81}"/>
              </a:ext>
            </a:extLst>
          </p:cNvPr>
          <p:cNvSpPr>
            <a:spLocks noGrp="1"/>
          </p:cNvSpPr>
          <p:nvPr>
            <p:ph type="body" idx="1" hasCustomPrompt="1"/>
          </p:nvPr>
        </p:nvSpPr>
        <p:spPr>
          <a:xfrm>
            <a:off x="831850" y="396081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add text</a:t>
            </a:r>
          </a:p>
        </p:txBody>
      </p:sp>
      <p:pic>
        <p:nvPicPr>
          <p:cNvPr id="8" name="Picture 7">
            <a:extLst>
              <a:ext uri="{FF2B5EF4-FFF2-40B4-BE49-F238E27FC236}">
                <a16:creationId xmlns:a16="http://schemas.microsoft.com/office/drawing/2014/main" id="{3A099154-881D-9284-6E58-71B058E7C23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017124" y="6121401"/>
            <a:ext cx="1384301" cy="378165"/>
          </a:xfrm>
          <a:prstGeom prst="rect">
            <a:avLst/>
          </a:prstGeom>
        </p:spPr>
      </p:pic>
    </p:spTree>
    <p:extLst>
      <p:ext uri="{BB962C8B-B14F-4D97-AF65-F5344CB8AC3E}">
        <p14:creationId xmlns:p14="http://schemas.microsoft.com/office/powerpoint/2010/main" val="1448323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E0D0-F37A-3E11-783A-D24A8EE44F6F}"/>
              </a:ext>
            </a:extLst>
          </p:cNvPr>
          <p:cNvSpPr>
            <a:spLocks noGrp="1"/>
          </p:cNvSpPr>
          <p:nvPr>
            <p:ph type="title" hasCustomPrompt="1"/>
          </p:nvPr>
        </p:nvSpPr>
        <p:spPr/>
        <p:txBody>
          <a:bodyPr/>
          <a:lstStyle>
            <a:lvl1pPr>
              <a:defRPr>
                <a:latin typeface="Didot" panose="02000503000000020003" pitchFamily="2" charset="-79"/>
                <a:cs typeface="Didot" panose="02000503000000020003" pitchFamily="2" charset="-79"/>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DA44C892-5610-CEA6-C036-EDB5DF3D3467}"/>
              </a:ext>
            </a:extLst>
          </p:cNvPr>
          <p:cNvSpPr>
            <a:spLocks noGrp="1"/>
          </p:cNvSpPr>
          <p:nvPr>
            <p:ph idx="1" hasCustomPrompt="1"/>
          </p:nvPr>
        </p:nvSpPr>
        <p:spPr>
          <a:xfrm>
            <a:off x="838200" y="1825625"/>
            <a:ext cx="10515600" cy="4060825"/>
          </a:xfrm>
        </p:spPr>
        <p:txBody>
          <a:bodyPr/>
          <a:lstStyle>
            <a:lvl1pPr>
              <a:defRPr b="0" i="0">
                <a:latin typeface="Roboto Light" panose="02000000000000000000" pitchFamily="2" charset="0"/>
                <a:ea typeface="Roboto Light" panose="02000000000000000000" pitchFamily="2" charset="0"/>
              </a:defRPr>
            </a:lvl1pPr>
            <a:lvl2pPr>
              <a:defRPr b="0" i="0">
                <a:latin typeface="Roboto Light" panose="02000000000000000000" pitchFamily="2" charset="0"/>
                <a:ea typeface="Roboto Light" panose="02000000000000000000" pitchFamily="2" charset="0"/>
              </a:defRPr>
            </a:lvl2pPr>
            <a:lvl3pPr>
              <a:defRPr b="0" i="0">
                <a:latin typeface="Roboto Light" panose="02000000000000000000" pitchFamily="2" charset="0"/>
                <a:ea typeface="Roboto Light" panose="02000000000000000000" pitchFamily="2" charset="0"/>
              </a:defRPr>
            </a:lvl3pPr>
            <a:lvl4pPr>
              <a:defRPr b="0" i="0">
                <a:latin typeface="Roboto Light" panose="02000000000000000000" pitchFamily="2" charset="0"/>
                <a:ea typeface="Roboto Light" panose="02000000000000000000" pitchFamily="2" charset="0"/>
              </a:defRPr>
            </a:lvl4pPr>
            <a:lvl5pPr>
              <a:defRPr b="0" i="0">
                <a:latin typeface="Roboto Light" panose="02000000000000000000" pitchFamily="2" charset="0"/>
                <a:ea typeface="Roboto Light" panose="02000000000000000000" pitchFamily="2" charset="0"/>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ue and pink background&#10;&#10;Description automatically generated">
            <a:extLst>
              <a:ext uri="{FF2B5EF4-FFF2-40B4-BE49-F238E27FC236}">
                <a16:creationId xmlns:a16="http://schemas.microsoft.com/office/drawing/2014/main" id="{F40DCEC3-3645-A91F-78E5-786AB3674B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0045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Alt 1">
    <p:spTree>
      <p:nvGrpSpPr>
        <p:cNvPr id="1" name=""/>
        <p:cNvGrpSpPr/>
        <p:nvPr/>
      </p:nvGrpSpPr>
      <p:grpSpPr>
        <a:xfrm>
          <a:off x="0" y="0"/>
          <a:ext cx="0" cy="0"/>
          <a:chOff x="0" y="0"/>
          <a:chExt cx="0" cy="0"/>
        </a:xfrm>
      </p:grpSpPr>
      <p:pic>
        <p:nvPicPr>
          <p:cNvPr id="8" name="Picture 7" descr="A colorful gradient on a blue background&#10;&#10;Description automatically generated">
            <a:extLst>
              <a:ext uri="{FF2B5EF4-FFF2-40B4-BE49-F238E27FC236}">
                <a16:creationId xmlns:a16="http://schemas.microsoft.com/office/drawing/2014/main" id="{92D7B33E-4C8D-2575-9167-DEC91F6F9D9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3284437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Alt 2">
    <p:spTree>
      <p:nvGrpSpPr>
        <p:cNvPr id="1" name=""/>
        <p:cNvGrpSpPr/>
        <p:nvPr/>
      </p:nvGrpSpPr>
      <p:grpSpPr>
        <a:xfrm>
          <a:off x="0" y="0"/>
          <a:ext cx="0" cy="0"/>
          <a:chOff x="0" y="0"/>
          <a:chExt cx="0" cy="0"/>
        </a:xfrm>
      </p:grpSpPr>
      <p:pic>
        <p:nvPicPr>
          <p:cNvPr id="6" name="Picture 5" descr="A blue and pink background&#10;&#10;Description automatically generated">
            <a:extLst>
              <a:ext uri="{FF2B5EF4-FFF2-40B4-BE49-F238E27FC236}">
                <a16:creationId xmlns:a16="http://schemas.microsoft.com/office/drawing/2014/main" id="{3E31131D-40AA-72C9-C638-044F6569790C}"/>
              </a:ext>
            </a:extLst>
          </p:cNvPr>
          <p:cNvPicPr>
            <a:picLocks noChangeAspect="1"/>
          </p:cNvPicPr>
          <p:nvPr userDrawn="1"/>
        </p:nvPicPr>
        <p:blipFill>
          <a:blip r:embed="rId2"/>
          <a:stretch>
            <a:fillRect/>
          </a:stretch>
        </p:blipFill>
        <p:spPr>
          <a:xfrm>
            <a:off x="0" y="288"/>
            <a:ext cx="12192000" cy="6857423"/>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792389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 Alt 3">
    <p:spTree>
      <p:nvGrpSpPr>
        <p:cNvPr id="1" name=""/>
        <p:cNvGrpSpPr/>
        <p:nvPr/>
      </p:nvGrpSpPr>
      <p:grpSpPr>
        <a:xfrm>
          <a:off x="0" y="0"/>
          <a:ext cx="0" cy="0"/>
          <a:chOff x="0" y="0"/>
          <a:chExt cx="0" cy="0"/>
        </a:xfrm>
      </p:grpSpPr>
      <p:pic>
        <p:nvPicPr>
          <p:cNvPr id="6" name="Picture 5" descr="A blurry image of a purple and blue background&#10;&#10;Description automatically generated">
            <a:extLst>
              <a:ext uri="{FF2B5EF4-FFF2-40B4-BE49-F238E27FC236}">
                <a16:creationId xmlns:a16="http://schemas.microsoft.com/office/drawing/2014/main" id="{A5B99CD5-45FC-5982-E034-BB3EB53C8B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1838408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Cover Alt 4">
    <p:spTree>
      <p:nvGrpSpPr>
        <p:cNvPr id="1" name=""/>
        <p:cNvGrpSpPr/>
        <p:nvPr/>
      </p:nvGrpSpPr>
      <p:grpSpPr>
        <a:xfrm>
          <a:off x="0" y="0"/>
          <a:ext cx="0" cy="0"/>
          <a:chOff x="0" y="0"/>
          <a:chExt cx="0" cy="0"/>
        </a:xfrm>
      </p:grpSpPr>
      <p:pic>
        <p:nvPicPr>
          <p:cNvPr id="6" name="Picture 5" descr="A purple and blue background&#10;&#10;Description automatically generated">
            <a:extLst>
              <a:ext uri="{FF2B5EF4-FFF2-40B4-BE49-F238E27FC236}">
                <a16:creationId xmlns:a16="http://schemas.microsoft.com/office/drawing/2014/main" id="{6AD29D76-079F-D5A1-BF17-7B8E8AFE03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3FF1A32-FCC9-9384-53CF-99C8B1EFE9D3}"/>
              </a:ext>
            </a:extLst>
          </p:cNvPr>
          <p:cNvSpPr>
            <a:spLocks noGrp="1"/>
          </p:cNvSpPr>
          <p:nvPr>
            <p:ph type="ctrTitle" hasCustomPrompt="1"/>
          </p:nvPr>
        </p:nvSpPr>
        <p:spPr>
          <a:xfrm>
            <a:off x="721360" y="1965589"/>
            <a:ext cx="9144000" cy="2387600"/>
          </a:xfrm>
        </p:spPr>
        <p:txBody>
          <a:bodyPr anchor="b">
            <a:normAutofit/>
          </a:bodyPr>
          <a:lstStyle>
            <a:lvl1pPr algn="l">
              <a:defRPr sz="6000">
                <a:solidFill>
                  <a:schemeClr val="bg1"/>
                </a:solidFill>
                <a:latin typeface="Didot" panose="02000503000000020003" pitchFamily="2" charset="-79"/>
                <a:cs typeface="Didot" panose="02000503000000020003" pitchFamily="2" charset="-79"/>
              </a:defRPr>
            </a:lvl1pPr>
          </a:lstStyle>
          <a:p>
            <a:r>
              <a:rPr lang="en-GB" dirty="0"/>
              <a:t>Click to add presentation title </a:t>
            </a:r>
            <a:endParaRPr lang="en-US" dirty="0"/>
          </a:p>
        </p:txBody>
      </p:sp>
      <p:sp>
        <p:nvSpPr>
          <p:cNvPr id="3" name="Subtitle 2">
            <a:extLst>
              <a:ext uri="{FF2B5EF4-FFF2-40B4-BE49-F238E27FC236}">
                <a16:creationId xmlns:a16="http://schemas.microsoft.com/office/drawing/2014/main" id="{4B70E746-7F37-FF6F-959B-319DD5B9F5C9}"/>
              </a:ext>
            </a:extLst>
          </p:cNvPr>
          <p:cNvSpPr>
            <a:spLocks noGrp="1"/>
          </p:cNvSpPr>
          <p:nvPr>
            <p:ph type="subTitle" idx="1" hasCustomPrompt="1"/>
          </p:nvPr>
        </p:nvSpPr>
        <p:spPr>
          <a:xfrm>
            <a:off x="721360" y="4445264"/>
            <a:ext cx="9144000" cy="1655762"/>
          </a:xfrm>
        </p:spPr>
        <p:txBody>
          <a:bodyPr/>
          <a:lstStyle>
            <a:lvl1pPr marL="0" indent="0" algn="l">
              <a:buNone/>
              <a:defRPr sz="2400" b="0" i="0">
                <a:solidFill>
                  <a:schemeClr val="bg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subtitle</a:t>
            </a:r>
            <a:endParaRPr lang="en-US" dirty="0"/>
          </a:p>
        </p:txBody>
      </p:sp>
      <p:pic>
        <p:nvPicPr>
          <p:cNvPr id="10" name="Picture 9" descr="A black and white logo&#10;&#10;Description automatically generated">
            <a:extLst>
              <a:ext uri="{FF2B5EF4-FFF2-40B4-BE49-F238E27FC236}">
                <a16:creationId xmlns:a16="http://schemas.microsoft.com/office/drawing/2014/main" id="{CE4F82B0-9EBC-E863-FF8F-A2FC44A372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9014" y="756974"/>
            <a:ext cx="2911625" cy="1904946"/>
          </a:xfrm>
          <a:prstGeom prst="rect">
            <a:avLst/>
          </a:prstGeom>
        </p:spPr>
      </p:pic>
    </p:spTree>
    <p:extLst>
      <p:ext uri="{BB962C8B-B14F-4D97-AF65-F5344CB8AC3E}">
        <p14:creationId xmlns:p14="http://schemas.microsoft.com/office/powerpoint/2010/main" val="2835541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1C75-921E-E21A-2711-900AC82AD6C1}"/>
              </a:ext>
            </a:extLst>
          </p:cNvPr>
          <p:cNvSpPr>
            <a:spLocks noGrp="1"/>
          </p:cNvSpPr>
          <p:nvPr>
            <p:ph type="title" hasCustomPrompt="1"/>
          </p:nvPr>
        </p:nvSpPr>
        <p:spPr/>
        <p:txBody>
          <a:bodyPr/>
          <a:lstStyle>
            <a:lvl1pPr>
              <a:defRPr/>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7DB1EB60-E1E0-C9F0-FE2C-1A9BA85EF363}"/>
              </a:ext>
            </a:extLst>
          </p:cNvPr>
          <p:cNvSpPr>
            <a:spLocks noGrp="1"/>
          </p:cNvSpPr>
          <p:nvPr>
            <p:ph sz="half" idx="1" hasCustomPrompt="1"/>
          </p:nvPr>
        </p:nvSpPr>
        <p:spPr>
          <a:xfrm>
            <a:off x="838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7A432E8C-EDCB-10F6-355A-8114EC66D61F}"/>
              </a:ext>
            </a:extLst>
          </p:cNvPr>
          <p:cNvSpPr>
            <a:spLocks noGrp="1"/>
          </p:cNvSpPr>
          <p:nvPr>
            <p:ph sz="half" idx="2" hasCustomPrompt="1"/>
          </p:nvPr>
        </p:nvSpPr>
        <p:spPr>
          <a:xfrm>
            <a:off x="6172200" y="1825625"/>
            <a:ext cx="5181600" cy="4060825"/>
          </a:xfrm>
        </p:spPr>
        <p:txBody>
          <a:bodyPr/>
          <a:lstStyle>
            <a:lvl1pPr>
              <a:defRPr/>
            </a:lvl1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ack and white logo&#10;&#10;Description automatically generated">
            <a:extLst>
              <a:ext uri="{FF2B5EF4-FFF2-40B4-BE49-F238E27FC236}">
                <a16:creationId xmlns:a16="http://schemas.microsoft.com/office/drawing/2014/main" id="{FCA7C350-1281-DFB4-1587-1A57A8DB46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pic>
        <p:nvPicPr>
          <p:cNvPr id="11" name="Picture 10" descr="A blue and pink background&#10;&#10;Description automatically generated">
            <a:extLst>
              <a:ext uri="{FF2B5EF4-FFF2-40B4-BE49-F238E27FC236}">
                <a16:creationId xmlns:a16="http://schemas.microsoft.com/office/drawing/2014/main" id="{63F5404F-19DD-8C0F-6D07-8DABAAD197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41808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A628-FD5D-6D69-23D1-A46C146BD721}"/>
              </a:ext>
            </a:extLst>
          </p:cNvPr>
          <p:cNvSpPr>
            <a:spLocks noGrp="1"/>
          </p:cNvSpPr>
          <p:nvPr>
            <p:ph type="title" hasCustomPrompt="1"/>
          </p:nvPr>
        </p:nvSpPr>
        <p:spPr/>
        <p:txBody>
          <a:bodyPr/>
          <a:lstStyle>
            <a:lvl1pPr>
              <a:defRPr/>
            </a:lvl1pPr>
          </a:lstStyle>
          <a:p>
            <a:r>
              <a:rPr lang="en-GB" dirty="0"/>
              <a:t>Click to add title</a:t>
            </a:r>
            <a:endParaRPr lang="en-US" dirty="0"/>
          </a:p>
        </p:txBody>
      </p:sp>
      <p:pic>
        <p:nvPicPr>
          <p:cNvPr id="4" name="Picture 3" descr="A blue and pink background&#10;&#10;Description automatically generated">
            <a:extLst>
              <a:ext uri="{FF2B5EF4-FFF2-40B4-BE49-F238E27FC236}">
                <a16:creationId xmlns:a16="http://schemas.microsoft.com/office/drawing/2014/main" id="{5E073325-4B77-6F95-1B73-1023A3F3D3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402987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blue and pink background&#10;&#10;Description automatically generated">
            <a:extLst>
              <a:ext uri="{FF2B5EF4-FFF2-40B4-BE49-F238E27FC236}">
                <a16:creationId xmlns:a16="http://schemas.microsoft.com/office/drawing/2014/main" id="{D924288D-845F-8D7F-3F65-A3CAC84CA9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3113549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F8D6-E576-BA6F-6461-61F63C8D51F3}"/>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Content Placeholder 2">
            <a:extLst>
              <a:ext uri="{FF2B5EF4-FFF2-40B4-BE49-F238E27FC236}">
                <a16:creationId xmlns:a16="http://schemas.microsoft.com/office/drawing/2014/main" id="{667FBBC5-833C-AE3D-E9AF-B9BF0378F72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3D8FBF52-9449-9746-434C-CAE3C997A3C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2CD46D06-C45C-D69D-6D56-4B1D25D27D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9633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5C01D-4D3C-7F4D-68F0-E7CBFA5ADA2B}"/>
              </a:ext>
            </a:extLst>
          </p:cNvPr>
          <p:cNvSpPr>
            <a:spLocks noGrp="1"/>
          </p:cNvSpPr>
          <p:nvPr>
            <p:ph type="title" hasCustomPrompt="1"/>
          </p:nvPr>
        </p:nvSpPr>
        <p:spPr>
          <a:xfrm>
            <a:off x="839788" y="457200"/>
            <a:ext cx="3932237" cy="1600200"/>
          </a:xfrm>
        </p:spPr>
        <p:txBody>
          <a:bodyPr anchor="ctr"/>
          <a:lstStyle>
            <a:lvl1pPr>
              <a:defRPr sz="3200"/>
            </a:lvl1pPr>
          </a:lstStyle>
          <a:p>
            <a:r>
              <a:rPr lang="en-GB" dirty="0"/>
              <a:t>Click to add title</a:t>
            </a:r>
            <a:endParaRPr lang="en-US" dirty="0"/>
          </a:p>
        </p:txBody>
      </p:sp>
      <p:sp>
        <p:nvSpPr>
          <p:cNvPr id="3" name="Picture Placeholder 2">
            <a:extLst>
              <a:ext uri="{FF2B5EF4-FFF2-40B4-BE49-F238E27FC236}">
                <a16:creationId xmlns:a16="http://schemas.microsoft.com/office/drawing/2014/main" id="{45608087-F197-4D0D-26DF-67DE04088A54}"/>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
        <p:nvSpPr>
          <p:cNvPr id="4" name="Text Placeholder 3">
            <a:extLst>
              <a:ext uri="{FF2B5EF4-FFF2-40B4-BE49-F238E27FC236}">
                <a16:creationId xmlns:a16="http://schemas.microsoft.com/office/drawing/2014/main" id="{7EA037D5-88CB-92E5-BA86-84CAFA4A54DA}"/>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text</a:t>
            </a:r>
          </a:p>
        </p:txBody>
      </p:sp>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Tree>
    <p:extLst>
      <p:ext uri="{BB962C8B-B14F-4D97-AF65-F5344CB8AC3E}">
        <p14:creationId xmlns:p14="http://schemas.microsoft.com/office/powerpoint/2010/main" val="17344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CC328F1-46D4-29D2-CCF7-8283A42FCE5F}"/>
              </a:ext>
            </a:extLst>
          </p:cNvPr>
          <p:cNvSpPr>
            <a:spLocks noGrp="1"/>
          </p:cNvSpPr>
          <p:nvPr>
            <p:ph type="title" hasCustomPrompt="1"/>
          </p:nvPr>
        </p:nvSpPr>
        <p:spPr>
          <a:xfrm>
            <a:off x="1069695" y="2103437"/>
            <a:ext cx="7217778" cy="1325563"/>
          </a:xfrm>
        </p:spPr>
        <p:txBody>
          <a:bodyPr/>
          <a:lstStyle>
            <a:lvl1pPr>
              <a:defRPr>
                <a:latin typeface="Didot" panose="02000503000000020003" pitchFamily="2" charset="-79"/>
                <a:cs typeface="Didot" panose="02000503000000020003" pitchFamily="2" charset="-79"/>
              </a:defRPr>
            </a:lvl1pPr>
          </a:lstStyle>
          <a:p>
            <a:r>
              <a:rPr lang="en-GB" dirty="0"/>
              <a:t>“Insert quote here”</a:t>
            </a:r>
            <a:endParaRPr lang="en-US" dirty="0"/>
          </a:p>
        </p:txBody>
      </p:sp>
      <p:pic>
        <p:nvPicPr>
          <p:cNvPr id="2" name="Picture 1" descr="A blue and pink background&#10;&#10;Description automatically generated">
            <a:extLst>
              <a:ext uri="{FF2B5EF4-FFF2-40B4-BE49-F238E27FC236}">
                <a16:creationId xmlns:a16="http://schemas.microsoft.com/office/drawing/2014/main" id="{89581EE4-57FD-7C84-251C-CA253B043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4" name="Text Placeholder 3">
            <a:extLst>
              <a:ext uri="{FF2B5EF4-FFF2-40B4-BE49-F238E27FC236}">
                <a16:creationId xmlns:a16="http://schemas.microsoft.com/office/drawing/2014/main" id="{0A82C9A1-C481-C8F5-DF16-8FD2570956B2}"/>
              </a:ext>
            </a:extLst>
          </p:cNvPr>
          <p:cNvSpPr>
            <a:spLocks noGrp="1"/>
          </p:cNvSpPr>
          <p:nvPr>
            <p:ph type="body" sz="quarter" idx="10" hasCustomPrompt="1"/>
          </p:nvPr>
        </p:nvSpPr>
        <p:spPr>
          <a:xfrm>
            <a:off x="7660586" y="4376649"/>
            <a:ext cx="2570162" cy="396875"/>
          </a:xfrm>
        </p:spPr>
        <p:txBody>
          <a:bodyPr>
            <a:normAutofit/>
          </a:bodyPr>
          <a:lstStyle>
            <a:lvl1pPr marL="0" indent="0">
              <a:buNone/>
              <a:defRPr sz="1600" i="1"/>
            </a:lvl1pPr>
          </a:lstStyle>
          <a:p>
            <a:pPr lvl="0"/>
            <a:r>
              <a:rPr lang="en-US" dirty="0"/>
              <a:t>Add source name / details</a:t>
            </a:r>
            <a:endParaRPr lang="en-GB" dirty="0"/>
          </a:p>
        </p:txBody>
      </p:sp>
    </p:spTree>
    <p:extLst>
      <p:ext uri="{BB962C8B-B14F-4D97-AF65-F5344CB8AC3E}">
        <p14:creationId xmlns:p14="http://schemas.microsoft.com/office/powerpoint/2010/main" val="141858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Four">
    <p:spTree>
      <p:nvGrpSpPr>
        <p:cNvPr id="1" name=""/>
        <p:cNvGrpSpPr/>
        <p:nvPr/>
      </p:nvGrpSpPr>
      <p:grpSpPr>
        <a:xfrm>
          <a:off x="0" y="0"/>
          <a:ext cx="0" cy="0"/>
          <a:chOff x="0" y="0"/>
          <a:chExt cx="0" cy="0"/>
        </a:xfrm>
      </p:grpSpPr>
      <p:pic>
        <p:nvPicPr>
          <p:cNvPr id="8" name="Picture 7" descr="A blue and pink background&#10;&#10;Description automatically generated">
            <a:extLst>
              <a:ext uri="{FF2B5EF4-FFF2-40B4-BE49-F238E27FC236}">
                <a16:creationId xmlns:a16="http://schemas.microsoft.com/office/drawing/2014/main" id="{51C3E9B2-BE69-2060-FC75-74CD8F8B3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09550" cy="6969760"/>
          </a:xfrm>
          <a:prstGeom prst="rect">
            <a:avLst/>
          </a:prstGeom>
        </p:spPr>
      </p:pic>
      <p:sp>
        <p:nvSpPr>
          <p:cNvPr id="5" name="Title 1">
            <a:extLst>
              <a:ext uri="{FF2B5EF4-FFF2-40B4-BE49-F238E27FC236}">
                <a16:creationId xmlns:a16="http://schemas.microsoft.com/office/drawing/2014/main" id="{EE56C728-7AF1-2B7C-A20F-A4CE7D766CA1}"/>
              </a:ext>
            </a:extLst>
          </p:cNvPr>
          <p:cNvSpPr>
            <a:spLocks noGrp="1"/>
          </p:cNvSpPr>
          <p:nvPr>
            <p:ph type="title" hasCustomPrompt="1"/>
          </p:nvPr>
        </p:nvSpPr>
        <p:spPr>
          <a:xfrm>
            <a:off x="838200" y="365125"/>
            <a:ext cx="10515600" cy="1325563"/>
          </a:xfrm>
        </p:spPr>
        <p:txBody>
          <a:bodyPr/>
          <a:lstStyle>
            <a:lvl1pPr>
              <a:defRPr>
                <a:latin typeface="Didot" panose="02000503000000020003" pitchFamily="2" charset="-79"/>
                <a:cs typeface="Didot" panose="02000503000000020003" pitchFamily="2" charset="-79"/>
              </a:defRPr>
            </a:lvl1pPr>
          </a:lstStyle>
          <a:p>
            <a:r>
              <a:rPr lang="en-GB" dirty="0"/>
              <a:t>Meet the team</a:t>
            </a:r>
            <a:endParaRPr lang="en-US" dirty="0"/>
          </a:p>
        </p:txBody>
      </p:sp>
      <p:sp>
        <p:nvSpPr>
          <p:cNvPr id="6" name="Picture Placeholder 5">
            <a:extLst>
              <a:ext uri="{FF2B5EF4-FFF2-40B4-BE49-F238E27FC236}">
                <a16:creationId xmlns:a16="http://schemas.microsoft.com/office/drawing/2014/main" id="{E2059485-02EA-C409-18ED-7B9F971DB246}"/>
              </a:ext>
            </a:extLst>
          </p:cNvPr>
          <p:cNvSpPr>
            <a:spLocks noGrp="1"/>
          </p:cNvSpPr>
          <p:nvPr>
            <p:ph type="pic" sz="quarter" idx="10"/>
          </p:nvPr>
        </p:nvSpPr>
        <p:spPr>
          <a:xfrm>
            <a:off x="89917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7" name="Text Placeholder 17">
            <a:extLst>
              <a:ext uri="{FF2B5EF4-FFF2-40B4-BE49-F238E27FC236}">
                <a16:creationId xmlns:a16="http://schemas.microsoft.com/office/drawing/2014/main" id="{3DE794A4-7282-323F-9652-DE8E21C2ABB1}"/>
              </a:ext>
            </a:extLst>
          </p:cNvPr>
          <p:cNvSpPr>
            <a:spLocks noGrp="1"/>
          </p:cNvSpPr>
          <p:nvPr>
            <p:ph type="body" sz="quarter" idx="16" hasCustomPrompt="1"/>
          </p:nvPr>
        </p:nvSpPr>
        <p:spPr>
          <a:xfrm>
            <a:off x="89917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9" name="Text Placeholder 17">
            <a:extLst>
              <a:ext uri="{FF2B5EF4-FFF2-40B4-BE49-F238E27FC236}">
                <a16:creationId xmlns:a16="http://schemas.microsoft.com/office/drawing/2014/main" id="{EDACFD5D-41F1-E23D-9B37-C9EC13C9D949}"/>
              </a:ext>
            </a:extLst>
          </p:cNvPr>
          <p:cNvSpPr>
            <a:spLocks noGrp="1"/>
          </p:cNvSpPr>
          <p:nvPr>
            <p:ph type="body" sz="quarter" idx="17" hasCustomPrompt="1"/>
          </p:nvPr>
        </p:nvSpPr>
        <p:spPr>
          <a:xfrm>
            <a:off x="89917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0" name="Text Placeholder 17">
            <a:extLst>
              <a:ext uri="{FF2B5EF4-FFF2-40B4-BE49-F238E27FC236}">
                <a16:creationId xmlns:a16="http://schemas.microsoft.com/office/drawing/2014/main" id="{D0E81051-20CF-F7D4-D2F2-FF0BB2B3101F}"/>
              </a:ext>
            </a:extLst>
          </p:cNvPr>
          <p:cNvSpPr>
            <a:spLocks noGrp="1"/>
          </p:cNvSpPr>
          <p:nvPr>
            <p:ph type="body" sz="quarter" idx="18" hasCustomPrompt="1"/>
          </p:nvPr>
        </p:nvSpPr>
        <p:spPr>
          <a:xfrm>
            <a:off x="89917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1" name="Picture Placeholder 5">
            <a:extLst>
              <a:ext uri="{FF2B5EF4-FFF2-40B4-BE49-F238E27FC236}">
                <a16:creationId xmlns:a16="http://schemas.microsoft.com/office/drawing/2014/main" id="{57E67FDF-E5F5-BBEC-89C6-5E181F243833}"/>
              </a:ext>
            </a:extLst>
          </p:cNvPr>
          <p:cNvSpPr>
            <a:spLocks noGrp="1"/>
          </p:cNvSpPr>
          <p:nvPr>
            <p:ph type="pic" sz="quarter" idx="19"/>
          </p:nvPr>
        </p:nvSpPr>
        <p:spPr>
          <a:xfrm>
            <a:off x="9187542"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12" name="Text Placeholder 17">
            <a:extLst>
              <a:ext uri="{FF2B5EF4-FFF2-40B4-BE49-F238E27FC236}">
                <a16:creationId xmlns:a16="http://schemas.microsoft.com/office/drawing/2014/main" id="{EA8F0ECD-5536-6FCC-EF5A-1D144E9F8C43}"/>
              </a:ext>
            </a:extLst>
          </p:cNvPr>
          <p:cNvSpPr>
            <a:spLocks noGrp="1"/>
          </p:cNvSpPr>
          <p:nvPr>
            <p:ph type="body" sz="quarter" idx="20" hasCustomPrompt="1"/>
          </p:nvPr>
        </p:nvSpPr>
        <p:spPr>
          <a:xfrm>
            <a:off x="9187543"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3" name="Text Placeholder 17">
            <a:extLst>
              <a:ext uri="{FF2B5EF4-FFF2-40B4-BE49-F238E27FC236}">
                <a16:creationId xmlns:a16="http://schemas.microsoft.com/office/drawing/2014/main" id="{47278975-6A7F-2BD7-4DB9-0362A3F8D810}"/>
              </a:ext>
            </a:extLst>
          </p:cNvPr>
          <p:cNvSpPr>
            <a:spLocks noGrp="1"/>
          </p:cNvSpPr>
          <p:nvPr>
            <p:ph type="body" sz="quarter" idx="21" hasCustomPrompt="1"/>
          </p:nvPr>
        </p:nvSpPr>
        <p:spPr>
          <a:xfrm>
            <a:off x="9187542"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4" name="Text Placeholder 17">
            <a:extLst>
              <a:ext uri="{FF2B5EF4-FFF2-40B4-BE49-F238E27FC236}">
                <a16:creationId xmlns:a16="http://schemas.microsoft.com/office/drawing/2014/main" id="{D6A794F8-A07F-E93D-58AC-92812D7814C3}"/>
              </a:ext>
            </a:extLst>
          </p:cNvPr>
          <p:cNvSpPr>
            <a:spLocks noGrp="1"/>
          </p:cNvSpPr>
          <p:nvPr>
            <p:ph type="body" sz="quarter" idx="22" hasCustomPrompt="1"/>
          </p:nvPr>
        </p:nvSpPr>
        <p:spPr>
          <a:xfrm>
            <a:off x="9187541"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5" name="Picture Placeholder 5">
            <a:extLst>
              <a:ext uri="{FF2B5EF4-FFF2-40B4-BE49-F238E27FC236}">
                <a16:creationId xmlns:a16="http://schemas.microsoft.com/office/drawing/2014/main" id="{CE214502-F9E9-5BE8-083E-7A0DB72ED992}"/>
              </a:ext>
            </a:extLst>
          </p:cNvPr>
          <p:cNvSpPr>
            <a:spLocks noGrp="1"/>
          </p:cNvSpPr>
          <p:nvPr>
            <p:ph type="pic" sz="quarter" idx="23"/>
          </p:nvPr>
        </p:nvSpPr>
        <p:spPr>
          <a:xfrm>
            <a:off x="3645901"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16" name="Text Placeholder 17">
            <a:extLst>
              <a:ext uri="{FF2B5EF4-FFF2-40B4-BE49-F238E27FC236}">
                <a16:creationId xmlns:a16="http://schemas.microsoft.com/office/drawing/2014/main" id="{32F37294-AEA2-FE91-644C-789350682F38}"/>
              </a:ext>
            </a:extLst>
          </p:cNvPr>
          <p:cNvSpPr>
            <a:spLocks noGrp="1"/>
          </p:cNvSpPr>
          <p:nvPr>
            <p:ph type="body" sz="quarter" idx="24" hasCustomPrompt="1"/>
          </p:nvPr>
        </p:nvSpPr>
        <p:spPr>
          <a:xfrm>
            <a:off x="3645902"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17" name="Text Placeholder 17">
            <a:extLst>
              <a:ext uri="{FF2B5EF4-FFF2-40B4-BE49-F238E27FC236}">
                <a16:creationId xmlns:a16="http://schemas.microsoft.com/office/drawing/2014/main" id="{CBD67DCA-730B-A836-DBB2-ABD8D71D8F8F}"/>
              </a:ext>
            </a:extLst>
          </p:cNvPr>
          <p:cNvSpPr>
            <a:spLocks noGrp="1"/>
          </p:cNvSpPr>
          <p:nvPr>
            <p:ph type="body" sz="quarter" idx="25" hasCustomPrompt="1"/>
          </p:nvPr>
        </p:nvSpPr>
        <p:spPr>
          <a:xfrm>
            <a:off x="3645901"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18" name="Text Placeholder 17">
            <a:extLst>
              <a:ext uri="{FF2B5EF4-FFF2-40B4-BE49-F238E27FC236}">
                <a16:creationId xmlns:a16="http://schemas.microsoft.com/office/drawing/2014/main" id="{00C35678-CE6A-77EC-EE8E-ECD22A8869F6}"/>
              </a:ext>
            </a:extLst>
          </p:cNvPr>
          <p:cNvSpPr>
            <a:spLocks noGrp="1"/>
          </p:cNvSpPr>
          <p:nvPr>
            <p:ph type="body" sz="quarter" idx="26" hasCustomPrompt="1"/>
          </p:nvPr>
        </p:nvSpPr>
        <p:spPr>
          <a:xfrm>
            <a:off x="3645900"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
        <p:nvSpPr>
          <p:cNvPr id="19" name="Picture Placeholder 5">
            <a:extLst>
              <a:ext uri="{FF2B5EF4-FFF2-40B4-BE49-F238E27FC236}">
                <a16:creationId xmlns:a16="http://schemas.microsoft.com/office/drawing/2014/main" id="{84CCC695-2A90-7638-E120-946F8FEDAC37}"/>
              </a:ext>
            </a:extLst>
          </p:cNvPr>
          <p:cNvSpPr>
            <a:spLocks noGrp="1"/>
          </p:cNvSpPr>
          <p:nvPr>
            <p:ph type="pic" sz="quarter" idx="27"/>
          </p:nvPr>
        </p:nvSpPr>
        <p:spPr>
          <a:xfrm>
            <a:off x="6392636" y="2121714"/>
            <a:ext cx="2105286" cy="2105286"/>
          </a:xfrm>
          <a:prstGeom prst="ellipse">
            <a:avLst/>
          </a:prstGeom>
          <a:pattFill prst="ltUpDiag">
            <a:fgClr>
              <a:schemeClr val="bg1">
                <a:lumMod val="95000"/>
              </a:schemeClr>
            </a:fgClr>
            <a:bgClr>
              <a:schemeClr val="bg1"/>
            </a:bgClr>
          </a:pattFill>
        </p:spPr>
        <p:txBody>
          <a:bodyPr>
            <a:normAutofit/>
          </a:bodyPr>
          <a:lstStyle>
            <a:lvl1pPr marL="0" indent="0" algn="ctr">
              <a:buNone/>
              <a:defRPr sz="1200"/>
            </a:lvl1pPr>
          </a:lstStyle>
          <a:p>
            <a:r>
              <a:rPr lang="en-US"/>
              <a:t>Click icon to add picture</a:t>
            </a:r>
            <a:endParaRPr lang="en-US" dirty="0"/>
          </a:p>
        </p:txBody>
      </p:sp>
      <p:sp>
        <p:nvSpPr>
          <p:cNvPr id="20" name="Text Placeholder 17">
            <a:extLst>
              <a:ext uri="{FF2B5EF4-FFF2-40B4-BE49-F238E27FC236}">
                <a16:creationId xmlns:a16="http://schemas.microsoft.com/office/drawing/2014/main" id="{DF6CBFF0-C8E2-5C2D-F9FF-E27605AF6485}"/>
              </a:ext>
            </a:extLst>
          </p:cNvPr>
          <p:cNvSpPr>
            <a:spLocks noGrp="1"/>
          </p:cNvSpPr>
          <p:nvPr>
            <p:ph type="body" sz="quarter" idx="28" hasCustomPrompt="1"/>
          </p:nvPr>
        </p:nvSpPr>
        <p:spPr>
          <a:xfrm>
            <a:off x="6392637" y="4485789"/>
            <a:ext cx="2105285" cy="196169"/>
          </a:xfrm>
        </p:spPr>
        <p:txBody>
          <a:bodyPr>
            <a:noAutofit/>
          </a:bodyPr>
          <a:lstStyle>
            <a:lvl1pPr marL="0" indent="0" algn="l">
              <a:buNone/>
              <a:defRPr sz="1000" i="0"/>
            </a:lvl1pPr>
            <a:lvl2pPr marL="457200" indent="0">
              <a:buNone/>
              <a:defRPr sz="1000"/>
            </a:lvl2pPr>
            <a:lvl3pPr>
              <a:defRPr sz="1000"/>
            </a:lvl3pPr>
            <a:lvl4pPr>
              <a:defRPr sz="1000"/>
            </a:lvl4pPr>
            <a:lvl5pPr>
              <a:defRPr sz="1000"/>
            </a:lvl5pPr>
          </a:lstStyle>
          <a:p>
            <a:pPr lvl="0"/>
            <a:r>
              <a:rPr lang="en-GB" dirty="0"/>
              <a:t>Name</a:t>
            </a:r>
          </a:p>
        </p:txBody>
      </p:sp>
      <p:sp>
        <p:nvSpPr>
          <p:cNvPr id="21" name="Text Placeholder 17">
            <a:extLst>
              <a:ext uri="{FF2B5EF4-FFF2-40B4-BE49-F238E27FC236}">
                <a16:creationId xmlns:a16="http://schemas.microsoft.com/office/drawing/2014/main" id="{40BC48E9-2100-305F-CDD7-8ABF07E788D9}"/>
              </a:ext>
            </a:extLst>
          </p:cNvPr>
          <p:cNvSpPr>
            <a:spLocks noGrp="1"/>
          </p:cNvSpPr>
          <p:nvPr>
            <p:ph type="body" sz="quarter" idx="29" hasCustomPrompt="1"/>
          </p:nvPr>
        </p:nvSpPr>
        <p:spPr>
          <a:xfrm>
            <a:off x="6392636" y="4694795"/>
            <a:ext cx="2105285" cy="1961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Title</a:t>
            </a:r>
          </a:p>
        </p:txBody>
      </p:sp>
      <p:sp>
        <p:nvSpPr>
          <p:cNvPr id="22" name="Text Placeholder 17">
            <a:extLst>
              <a:ext uri="{FF2B5EF4-FFF2-40B4-BE49-F238E27FC236}">
                <a16:creationId xmlns:a16="http://schemas.microsoft.com/office/drawing/2014/main" id="{6453644C-B828-E755-6EB7-22182451DA94}"/>
              </a:ext>
            </a:extLst>
          </p:cNvPr>
          <p:cNvSpPr>
            <a:spLocks noGrp="1"/>
          </p:cNvSpPr>
          <p:nvPr>
            <p:ph type="body" sz="quarter" idx="30" hasCustomPrompt="1"/>
          </p:nvPr>
        </p:nvSpPr>
        <p:spPr>
          <a:xfrm>
            <a:off x="6392635" y="4982178"/>
            <a:ext cx="2105285" cy="653369"/>
          </a:xfrm>
        </p:spPr>
        <p:txBody>
          <a:bodyPr>
            <a:noAutofit/>
          </a:bodyPr>
          <a:lstStyle>
            <a:lvl1pPr marL="0" indent="0" algn="l">
              <a:buNone/>
              <a:defRPr sz="1000" i="1"/>
            </a:lvl1pPr>
            <a:lvl2pPr marL="457200" indent="0">
              <a:buNone/>
              <a:defRPr sz="1000"/>
            </a:lvl2pPr>
            <a:lvl3pPr>
              <a:defRPr sz="1000"/>
            </a:lvl3pPr>
            <a:lvl4pPr>
              <a:defRPr sz="1000"/>
            </a:lvl4pPr>
            <a:lvl5pPr>
              <a:defRPr sz="1000"/>
            </a:lvl5pPr>
          </a:lstStyle>
          <a:p>
            <a:pPr lvl="0"/>
            <a:r>
              <a:rPr lang="en-GB" dirty="0"/>
              <a:t>Contact Details</a:t>
            </a:r>
          </a:p>
        </p:txBody>
      </p:sp>
    </p:spTree>
    <p:extLst>
      <p:ext uri="{BB962C8B-B14F-4D97-AF65-F5344CB8AC3E}">
        <p14:creationId xmlns:p14="http://schemas.microsoft.com/office/powerpoint/2010/main" val="230592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5D700-8F14-35D7-4556-9D83F63DBC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add title</a:t>
            </a:r>
            <a:endParaRPr lang="en-US" dirty="0"/>
          </a:p>
        </p:txBody>
      </p:sp>
      <p:sp>
        <p:nvSpPr>
          <p:cNvPr id="3" name="Text Placeholder 2">
            <a:extLst>
              <a:ext uri="{FF2B5EF4-FFF2-40B4-BE49-F238E27FC236}">
                <a16:creationId xmlns:a16="http://schemas.microsoft.com/office/drawing/2014/main" id="{D578BA9A-A37A-F7F4-81A2-31D378FA9EC5}"/>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1B13AB8-86B2-4039-8934-625059D3AD17}"/>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9998078" y="6078538"/>
            <a:ext cx="1431922" cy="448286"/>
          </a:xfrm>
          <a:prstGeom prst="rect">
            <a:avLst/>
          </a:prstGeom>
        </p:spPr>
      </p:pic>
    </p:spTree>
    <p:extLst>
      <p:ext uri="{BB962C8B-B14F-4D97-AF65-F5344CB8AC3E}">
        <p14:creationId xmlns:p14="http://schemas.microsoft.com/office/powerpoint/2010/main" val="231285461"/>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52" r:id="rId3"/>
    <p:sldLayoutId id="2147483671" r:id="rId4"/>
    <p:sldLayoutId id="2147483655" r:id="rId5"/>
    <p:sldLayoutId id="2147483656" r:id="rId6"/>
    <p:sldLayoutId id="2147483657" r:id="rId7"/>
    <p:sldLayoutId id="2147483678" r:id="rId8"/>
    <p:sldLayoutId id="2147483677" r:id="rId9"/>
    <p:sldLayoutId id="2147483679" r:id="rId10"/>
    <p:sldLayoutId id="2147483681" r:id="rId11"/>
    <p:sldLayoutId id="2147483682" r:id="rId12"/>
    <p:sldLayoutId id="2147483685" r:id="rId13"/>
    <p:sldLayoutId id="2147483663" r:id="rId14"/>
    <p:sldLayoutId id="2147483672" r:id="rId15"/>
    <p:sldLayoutId id="2147483675" r:id="rId16"/>
    <p:sldLayoutId id="2147483673" r:id="rId17"/>
    <p:sldLayoutId id="2147483674" r:id="rId18"/>
    <p:sldLayoutId id="2147483676" r:id="rId19"/>
    <p:sldLayoutId id="2147483683" r:id="rId20"/>
    <p:sldLayoutId id="2147483649" r:id="rId21"/>
    <p:sldLayoutId id="2147483660" r:id="rId22"/>
    <p:sldLayoutId id="2147483661" r:id="rId23"/>
  </p:sldLayoutIdLst>
  <p:txStyles>
    <p:titleStyle>
      <a:lvl1pPr algn="l" defTabSz="914400" rtl="0" eaLnBrk="1" latinLnBrk="0" hangingPunct="1">
        <a:lnSpc>
          <a:spcPct val="90000"/>
        </a:lnSpc>
        <a:spcBef>
          <a:spcPct val="0"/>
        </a:spcBef>
        <a:buNone/>
        <a:defRPr sz="4400" b="1" i="0" kern="1200">
          <a:solidFill>
            <a:schemeClr val="tx1"/>
          </a:solidFill>
          <a:latin typeface="Didot" panose="02000503000000020003" pitchFamily="2" charset="-79"/>
          <a:ea typeface="+mj-ea"/>
          <a:cs typeface="Didot" panose="02000503000000020003" pitchFamily="2"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7C5CB-153E-B55C-3674-269972091192}"/>
              </a:ext>
            </a:extLst>
          </p:cNvPr>
          <p:cNvSpPr>
            <a:spLocks noGrp="1"/>
          </p:cNvSpPr>
          <p:nvPr>
            <p:ph type="ctrTitle"/>
          </p:nvPr>
        </p:nvSpPr>
        <p:spPr/>
        <p:txBody>
          <a:bodyPr>
            <a:normAutofit fontScale="90000"/>
          </a:bodyPr>
          <a:lstStyle/>
          <a:p>
            <a:r>
              <a:rPr lang="en-US" dirty="0"/>
              <a:t>Managing poor performance in the workplace</a:t>
            </a:r>
          </a:p>
        </p:txBody>
      </p:sp>
      <p:sp>
        <p:nvSpPr>
          <p:cNvPr id="3" name="Subtitle 2">
            <a:extLst>
              <a:ext uri="{FF2B5EF4-FFF2-40B4-BE49-F238E27FC236}">
                <a16:creationId xmlns:a16="http://schemas.microsoft.com/office/drawing/2014/main" id="{177F9B87-8B9F-6DD8-7F0B-D283AB09C9E0}"/>
              </a:ext>
            </a:extLst>
          </p:cNvPr>
          <p:cNvSpPr>
            <a:spLocks noGrp="1"/>
          </p:cNvSpPr>
          <p:nvPr>
            <p:ph type="subTitle" idx="1"/>
          </p:nvPr>
        </p:nvSpPr>
        <p:spPr/>
        <p:txBody>
          <a:bodyPr/>
          <a:lstStyle/>
          <a:p>
            <a:r>
              <a:rPr lang="en-US" dirty="0"/>
              <a:t>Innes Clark and Elise Turner</a:t>
            </a:r>
          </a:p>
          <a:p>
            <a:r>
              <a:rPr lang="en-US" dirty="0"/>
              <a:t>MFMac Employment Law Team</a:t>
            </a:r>
          </a:p>
        </p:txBody>
      </p:sp>
    </p:spTree>
    <p:extLst>
      <p:ext uri="{BB962C8B-B14F-4D97-AF65-F5344CB8AC3E}">
        <p14:creationId xmlns:p14="http://schemas.microsoft.com/office/powerpoint/2010/main" val="252195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F71A-5DAA-3554-156C-F56407E62F13}"/>
              </a:ext>
            </a:extLst>
          </p:cNvPr>
          <p:cNvSpPr>
            <a:spLocks noGrp="1"/>
          </p:cNvSpPr>
          <p:nvPr>
            <p:ph type="title"/>
          </p:nvPr>
        </p:nvSpPr>
        <p:spPr/>
        <p:txBody>
          <a:bodyPr/>
          <a:lstStyle/>
          <a:p>
            <a:r>
              <a:rPr lang="en-GB" dirty="0"/>
              <a:t>Poor performance and disability</a:t>
            </a:r>
          </a:p>
        </p:txBody>
      </p:sp>
      <p:sp>
        <p:nvSpPr>
          <p:cNvPr id="3" name="Content Placeholder 2">
            <a:extLst>
              <a:ext uri="{FF2B5EF4-FFF2-40B4-BE49-F238E27FC236}">
                <a16:creationId xmlns:a16="http://schemas.microsoft.com/office/drawing/2014/main" id="{3A8F0EF7-4E51-928E-72F3-6E2B4CFBC3B4}"/>
              </a:ext>
            </a:extLst>
          </p:cNvPr>
          <p:cNvSpPr>
            <a:spLocks noGrp="1"/>
          </p:cNvSpPr>
          <p:nvPr>
            <p:ph idx="1"/>
          </p:nvPr>
        </p:nvSpPr>
        <p:spPr>
          <a:xfrm>
            <a:off x="838200" y="1825625"/>
            <a:ext cx="10515600" cy="4331894"/>
          </a:xfrm>
        </p:spPr>
        <p:txBody>
          <a:bodyPr/>
          <a:lstStyle/>
          <a:p>
            <a:r>
              <a:rPr lang="en-GB" dirty="0"/>
              <a:t>If a disability is identified as impacting performance, any decisions such as warnings or dismissal will need to be a proportionate way of achieving a legitimate aim</a:t>
            </a:r>
          </a:p>
          <a:p>
            <a:r>
              <a:rPr lang="en-GB" dirty="0"/>
              <a:t>Obligation to make reasonable adjustments </a:t>
            </a:r>
          </a:p>
          <a:p>
            <a:pPr lvl="1"/>
            <a:r>
              <a:rPr lang="en-GB" dirty="0"/>
              <a:t>to the role </a:t>
            </a:r>
          </a:p>
          <a:p>
            <a:pPr lvl="1"/>
            <a:r>
              <a:rPr lang="en-GB" dirty="0"/>
              <a:t>to the performance management process</a:t>
            </a:r>
          </a:p>
          <a:p>
            <a:r>
              <a:rPr lang="en-GB" dirty="0"/>
              <a:t>Remember hidden disabilities such as neurodiversity</a:t>
            </a:r>
          </a:p>
          <a:p>
            <a:r>
              <a:rPr lang="en-GB" dirty="0"/>
              <a:t>Remember knowledge of disability need not be actual – it can be what the employer is reasonably expected to know irrespective of medical advice or information from the employee</a:t>
            </a:r>
          </a:p>
          <a:p>
            <a:endParaRPr lang="en-GB" dirty="0"/>
          </a:p>
        </p:txBody>
      </p:sp>
    </p:spTree>
    <p:extLst>
      <p:ext uri="{BB962C8B-B14F-4D97-AF65-F5344CB8AC3E}">
        <p14:creationId xmlns:p14="http://schemas.microsoft.com/office/powerpoint/2010/main" val="367120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211E-1432-B345-4F89-570C014A521A}"/>
              </a:ext>
            </a:extLst>
          </p:cNvPr>
          <p:cNvSpPr>
            <a:spLocks noGrp="1"/>
          </p:cNvSpPr>
          <p:nvPr>
            <p:ph type="title"/>
          </p:nvPr>
        </p:nvSpPr>
        <p:spPr/>
        <p:txBody>
          <a:bodyPr/>
          <a:lstStyle/>
          <a:p>
            <a:r>
              <a:rPr lang="en-GB" dirty="0"/>
              <a:t>Performance and age</a:t>
            </a:r>
          </a:p>
        </p:txBody>
      </p:sp>
      <p:sp>
        <p:nvSpPr>
          <p:cNvPr id="3" name="Content Placeholder 2">
            <a:extLst>
              <a:ext uri="{FF2B5EF4-FFF2-40B4-BE49-F238E27FC236}">
                <a16:creationId xmlns:a16="http://schemas.microsoft.com/office/drawing/2014/main" id="{03B9E330-3124-15BA-5B14-5509FBE46B24}"/>
              </a:ext>
            </a:extLst>
          </p:cNvPr>
          <p:cNvSpPr>
            <a:spLocks noGrp="1"/>
          </p:cNvSpPr>
          <p:nvPr>
            <p:ph idx="1"/>
          </p:nvPr>
        </p:nvSpPr>
        <p:spPr/>
        <p:txBody>
          <a:bodyPr>
            <a:normAutofit fontScale="92500" lnSpcReduction="20000"/>
          </a:bodyPr>
          <a:lstStyle/>
          <a:p>
            <a:r>
              <a:rPr lang="en-GB" dirty="0"/>
              <a:t>Interplay with disability</a:t>
            </a:r>
          </a:p>
          <a:p>
            <a:r>
              <a:rPr lang="en-GB" dirty="0"/>
              <a:t>Do not make assumptions about age being a factor in under- performance</a:t>
            </a:r>
          </a:p>
          <a:p>
            <a:r>
              <a:rPr lang="en-GB" dirty="0"/>
              <a:t>Consistently apply standards irrespective of age</a:t>
            </a:r>
          </a:p>
          <a:p>
            <a:r>
              <a:rPr lang="en-GB" dirty="0"/>
              <a:t>Ensure performance criteria are not discriminatory</a:t>
            </a:r>
          </a:p>
          <a:p>
            <a:r>
              <a:rPr lang="en-GB" dirty="0"/>
              <a:t>Ensure equal access to support and training </a:t>
            </a:r>
          </a:p>
          <a:p>
            <a:r>
              <a:rPr lang="en-GB" dirty="0"/>
              <a:t>Avoid discriminatory language</a:t>
            </a:r>
          </a:p>
          <a:p>
            <a:r>
              <a:rPr lang="en-GB" dirty="0"/>
              <a:t>Consistent, transparent and well documented decision-making can be used to rebut any inference of age discrimination</a:t>
            </a:r>
          </a:p>
          <a:p>
            <a:r>
              <a:rPr lang="en-GB" dirty="0"/>
              <a:t>Both direct and indirect age discrimination may be justified in appropriate circumstances – but this is not a licence to discriminate</a:t>
            </a:r>
          </a:p>
          <a:p>
            <a:endParaRPr lang="en-GB" dirty="0"/>
          </a:p>
        </p:txBody>
      </p:sp>
    </p:spTree>
    <p:extLst>
      <p:ext uri="{BB962C8B-B14F-4D97-AF65-F5344CB8AC3E}">
        <p14:creationId xmlns:p14="http://schemas.microsoft.com/office/powerpoint/2010/main" val="3331989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6AAE-842E-0C60-C9C3-EF0793BAA871}"/>
              </a:ext>
            </a:extLst>
          </p:cNvPr>
          <p:cNvSpPr>
            <a:spLocks noGrp="1"/>
          </p:cNvSpPr>
          <p:nvPr>
            <p:ph type="title"/>
          </p:nvPr>
        </p:nvSpPr>
        <p:spPr/>
        <p:txBody>
          <a:bodyPr/>
          <a:lstStyle/>
          <a:p>
            <a:r>
              <a:rPr lang="en-GB" dirty="0"/>
              <a:t>Protected conversations </a:t>
            </a:r>
          </a:p>
        </p:txBody>
      </p:sp>
      <p:sp>
        <p:nvSpPr>
          <p:cNvPr id="3" name="Content Placeholder 2">
            <a:extLst>
              <a:ext uri="{FF2B5EF4-FFF2-40B4-BE49-F238E27FC236}">
                <a16:creationId xmlns:a16="http://schemas.microsoft.com/office/drawing/2014/main" id="{6C4F570A-639A-AF32-4BCA-FA04436D9C67}"/>
              </a:ext>
            </a:extLst>
          </p:cNvPr>
          <p:cNvSpPr>
            <a:spLocks noGrp="1"/>
          </p:cNvSpPr>
          <p:nvPr>
            <p:ph idx="1"/>
          </p:nvPr>
        </p:nvSpPr>
        <p:spPr/>
        <p:txBody>
          <a:bodyPr/>
          <a:lstStyle/>
          <a:p>
            <a:r>
              <a:rPr lang="en-GB" dirty="0"/>
              <a:t>Covers “</a:t>
            </a:r>
            <a:r>
              <a:rPr lang="en-GB" i="1" dirty="0"/>
              <a:t>Any offer made or discussions held, before termination of the employment in question, with a view to it being terminated on terms agreed between the employer and employee</a:t>
            </a:r>
            <a:r>
              <a:rPr lang="en-GB" dirty="0"/>
              <a:t>”</a:t>
            </a:r>
          </a:p>
          <a:p>
            <a:r>
              <a:rPr lang="en-GB" dirty="0"/>
              <a:t>In some cases may be a more attractive option than performance management procedure</a:t>
            </a:r>
          </a:p>
          <a:p>
            <a:r>
              <a:rPr lang="en-GB" dirty="0"/>
              <a:t>Beware – inadmissibility rule only applies to ordinary unfair dismissal claims, not discrimination claims</a:t>
            </a:r>
          </a:p>
        </p:txBody>
      </p:sp>
    </p:spTree>
    <p:extLst>
      <p:ext uri="{BB962C8B-B14F-4D97-AF65-F5344CB8AC3E}">
        <p14:creationId xmlns:p14="http://schemas.microsoft.com/office/powerpoint/2010/main" val="2117188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Practical tips</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fontScale="85000" lnSpcReduction="20000"/>
          </a:bodyPr>
          <a:lstStyle/>
          <a:p>
            <a:r>
              <a:rPr lang="en-GB" dirty="0"/>
              <a:t>Intervene early – don’t let things escalate</a:t>
            </a:r>
          </a:p>
          <a:p>
            <a:r>
              <a:rPr lang="en-GB" dirty="0"/>
              <a:t>Train managers on what requires to be done</a:t>
            </a:r>
          </a:p>
          <a:p>
            <a:r>
              <a:rPr lang="en-GB" dirty="0"/>
              <a:t>Do due diligence - investigate the problem – evidence?</a:t>
            </a:r>
          </a:p>
          <a:p>
            <a:r>
              <a:rPr lang="en-GB" dirty="0"/>
              <a:t>Check contractual terms and policies before dismissing</a:t>
            </a:r>
          </a:p>
          <a:p>
            <a:r>
              <a:rPr lang="en-GB" dirty="0"/>
              <a:t>Keep written records of all discussions and follow up meetings in writing (can be by email), including confirming any targets/timescales</a:t>
            </a:r>
          </a:p>
          <a:p>
            <a:r>
              <a:rPr lang="en-GB" dirty="0"/>
              <a:t>Be clear about the consequences of performance not improving</a:t>
            </a:r>
          </a:p>
          <a:p>
            <a:r>
              <a:rPr lang="en-GB" dirty="0"/>
              <a:t>Ensure appraisals are accurate rather than rose-tinted</a:t>
            </a:r>
          </a:p>
          <a:p>
            <a:r>
              <a:rPr lang="en-GB" dirty="0"/>
              <a:t>Follow a fair procedure</a:t>
            </a:r>
          </a:p>
          <a:p>
            <a:r>
              <a:rPr lang="en-GB" dirty="0"/>
              <a:t>Never rush into any decision to dismiss</a:t>
            </a:r>
          </a:p>
          <a:p>
            <a:r>
              <a:rPr lang="en-GB" dirty="0"/>
              <a:t>Avoid surprises</a:t>
            </a:r>
          </a:p>
          <a:p>
            <a:pPr marL="0" indent="0">
              <a:buNone/>
            </a:pPr>
            <a:endParaRPr lang="en-GB" dirty="0"/>
          </a:p>
        </p:txBody>
      </p:sp>
    </p:spTree>
    <p:extLst>
      <p:ext uri="{BB962C8B-B14F-4D97-AF65-F5344CB8AC3E}">
        <p14:creationId xmlns:p14="http://schemas.microsoft.com/office/powerpoint/2010/main" val="248372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a:bodyPr>
          <a:lstStyle/>
          <a:p>
            <a:r>
              <a:rPr lang="en-GB" dirty="0"/>
              <a:t>Structured continuous performance management for all employees</a:t>
            </a:r>
          </a:p>
          <a:p>
            <a:r>
              <a:rPr lang="en-GB" dirty="0"/>
              <a:t>6 monthly talent reviews to identify:-</a:t>
            </a:r>
          </a:p>
          <a:p>
            <a:pPr lvl="1"/>
            <a:r>
              <a:rPr lang="en-GB" dirty="0"/>
              <a:t>high performers</a:t>
            </a:r>
          </a:p>
          <a:p>
            <a:pPr lvl="1"/>
            <a:r>
              <a:rPr lang="en-GB" dirty="0"/>
              <a:t>promotion candidates</a:t>
            </a:r>
          </a:p>
          <a:p>
            <a:pPr lvl="1"/>
            <a:r>
              <a:rPr lang="en-GB" dirty="0"/>
              <a:t>flight risks</a:t>
            </a:r>
          </a:p>
          <a:p>
            <a:pPr lvl="1"/>
            <a:r>
              <a:rPr lang="en-GB" dirty="0"/>
              <a:t>performance issues</a:t>
            </a:r>
          </a:p>
          <a:p>
            <a:pPr lvl="1"/>
            <a:r>
              <a:rPr lang="en-GB" dirty="0"/>
              <a:t>training/development needs</a:t>
            </a:r>
          </a:p>
          <a:p>
            <a:pPr marL="0" indent="0">
              <a:buNone/>
            </a:pPr>
            <a:endParaRPr lang="en-GB" dirty="0"/>
          </a:p>
        </p:txBody>
      </p:sp>
    </p:spTree>
    <p:extLst>
      <p:ext uri="{BB962C8B-B14F-4D97-AF65-F5344CB8AC3E}">
        <p14:creationId xmlns:p14="http://schemas.microsoft.com/office/powerpoint/2010/main" val="62840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normAutofit/>
          </a:bodyPr>
          <a:lstStyle/>
          <a:p>
            <a:r>
              <a:rPr lang="en-GB" dirty="0">
                <a:cs typeface="Didot" panose="02000503000000020003"/>
              </a:rPr>
              <a:t>Case study 1 </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a:bodyPr>
          <a:lstStyle/>
          <a:p>
            <a:pPr marL="0" indent="0">
              <a:buNone/>
            </a:pPr>
            <a:r>
              <a:rPr lang="en-GB" b="1" dirty="0">
                <a:effectLst/>
                <a:latin typeface="Arial" panose="020B0604020202020204" pitchFamily="34" charset="0"/>
                <a:ea typeface="Times New Roman" panose="02020603050405020304" pitchFamily="18" charset="0"/>
                <a:cs typeface="Didot" panose="02000503000000020003"/>
              </a:rPr>
              <a:t>Wright-Turner v London Borough of Hammersmith and Fulham</a:t>
            </a:r>
          </a:p>
          <a:p>
            <a:pPr marL="0" indent="0">
              <a:buNone/>
            </a:pPr>
            <a:endParaRPr lang="en-GB" dirty="0"/>
          </a:p>
          <a:p>
            <a:pPr lvl="1"/>
            <a:r>
              <a:rPr lang="en-GB" dirty="0"/>
              <a:t>£4.6 million award for probationary dismissal</a:t>
            </a:r>
          </a:p>
          <a:p>
            <a:pPr lvl="1"/>
            <a:r>
              <a:rPr lang="en-GB" dirty="0"/>
              <a:t>Employer criticised for failing to follow </a:t>
            </a:r>
            <a:r>
              <a:rPr lang="en-GB" i="1" dirty="0"/>
              <a:t>the provisions or spirit of the Probationary Procedure</a:t>
            </a:r>
            <a:endParaRPr lang="en-GB" dirty="0"/>
          </a:p>
          <a:p>
            <a:pPr lvl="1"/>
            <a:r>
              <a:rPr lang="en-GB" dirty="0"/>
              <a:t>Director of Public Services Reform</a:t>
            </a:r>
          </a:p>
          <a:p>
            <a:pPr lvl="1"/>
            <a:r>
              <a:rPr lang="en-GB" dirty="0"/>
              <a:t>Claimant had ADHD</a:t>
            </a:r>
          </a:p>
          <a:p>
            <a:pPr lvl="1"/>
            <a:r>
              <a:rPr lang="en-GB" dirty="0"/>
              <a:t>Diagnosed also with PTSD</a:t>
            </a:r>
          </a:p>
          <a:p>
            <a:pPr marL="0" indent="0">
              <a:buNone/>
            </a:pPr>
            <a:endParaRPr lang="en-GB" dirty="0"/>
          </a:p>
          <a:p>
            <a:pPr marL="457200" lvl="1" indent="0">
              <a:buNone/>
            </a:pPr>
            <a:endParaRPr lang="en-GB" dirty="0"/>
          </a:p>
        </p:txBody>
      </p:sp>
    </p:spTree>
    <p:extLst>
      <p:ext uri="{BB962C8B-B14F-4D97-AF65-F5344CB8AC3E}">
        <p14:creationId xmlns:p14="http://schemas.microsoft.com/office/powerpoint/2010/main" val="333496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fontScale="70000" lnSpcReduction="20000"/>
          </a:bodyPr>
          <a:lstStyle/>
          <a:p>
            <a:pPr marL="0" indent="0">
              <a:buNone/>
            </a:pPr>
            <a:r>
              <a:rPr lang="en-GB" sz="4000" b="1" dirty="0">
                <a:effectLst/>
                <a:latin typeface="Arial" panose="020B0604020202020204" pitchFamily="34" charset="0"/>
                <a:ea typeface="Times New Roman" panose="02020603050405020304" pitchFamily="18" charset="0"/>
                <a:cs typeface="Didot" panose="02000503000000020003"/>
              </a:rPr>
              <a:t>Wright-Turner v London Borough of Hammersmith and Fulham</a:t>
            </a:r>
          </a:p>
          <a:p>
            <a:endParaRPr lang="en-GB" dirty="0"/>
          </a:p>
          <a:p>
            <a:r>
              <a:rPr lang="en-GB" dirty="0"/>
              <a:t>Line manager’s perception of her was impacted by finding out that claimant had ADHD</a:t>
            </a:r>
          </a:p>
          <a:p>
            <a:r>
              <a:rPr lang="en-GB" dirty="0"/>
              <a:t>Invited to meeting to discuss her ADHD – inappropriately handled – claimant suffered severe panic attack later that day</a:t>
            </a:r>
          </a:p>
          <a:p>
            <a:r>
              <a:rPr lang="en-GB" dirty="0"/>
              <a:t>Signed off work for a month with PTSD/acute anxiety</a:t>
            </a:r>
          </a:p>
          <a:p>
            <a:r>
              <a:rPr lang="en-GB" dirty="0"/>
              <a:t>Probationary period extended by 3 months when signed off</a:t>
            </a:r>
          </a:p>
          <a:p>
            <a:r>
              <a:rPr lang="en-GB" dirty="0"/>
              <a:t>Dismissed at end of probationary period</a:t>
            </a:r>
          </a:p>
          <a:p>
            <a:r>
              <a:rPr lang="en-GB" dirty="0"/>
              <a:t>Dismissal letter lacking in substance/no details re: alleged unsatisfactory performance</a:t>
            </a:r>
          </a:p>
          <a:p>
            <a:r>
              <a:rPr lang="en-GB" dirty="0"/>
              <a:t>Evidence of dishonesty by certain employees</a:t>
            </a:r>
          </a:p>
          <a:p>
            <a:r>
              <a:rPr lang="en-GB" dirty="0"/>
              <a:t>PTSD was reason for dismissal</a:t>
            </a:r>
          </a:p>
          <a:p>
            <a:pPr marL="457200" lvl="1" indent="0">
              <a:buNone/>
            </a:pPr>
            <a:endParaRPr lang="en-GB" dirty="0"/>
          </a:p>
        </p:txBody>
      </p:sp>
    </p:spTree>
    <p:extLst>
      <p:ext uri="{BB962C8B-B14F-4D97-AF65-F5344CB8AC3E}">
        <p14:creationId xmlns:p14="http://schemas.microsoft.com/office/powerpoint/2010/main" val="1177334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Case study 1</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fontScale="92500" lnSpcReduction="10000"/>
          </a:bodyPr>
          <a:lstStyle/>
          <a:p>
            <a:pPr marL="0" indent="0">
              <a:buNone/>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Wright-Turner v London Borough of Hammersmith and Fulham</a:t>
            </a:r>
          </a:p>
          <a:p>
            <a:pPr marL="0" indent="0">
              <a:buNone/>
            </a:pP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p>
          <a:p>
            <a:r>
              <a:rPr lang="en-GB" dirty="0"/>
              <a:t>Dismissing during or at end of probationary period carries a risk where employee is disabled</a:t>
            </a:r>
          </a:p>
          <a:p>
            <a:r>
              <a:rPr lang="en-GB" dirty="0"/>
              <a:t>Disability discrimination claims are uncapped</a:t>
            </a:r>
          </a:p>
          <a:p>
            <a:r>
              <a:rPr lang="en-GB" dirty="0"/>
              <a:t>Claim also raised against line manager</a:t>
            </a:r>
          </a:p>
          <a:p>
            <a:r>
              <a:rPr lang="en-GB" dirty="0"/>
              <a:t>Do not make assumptions in relation to any disability</a:t>
            </a:r>
          </a:p>
          <a:p>
            <a:r>
              <a:rPr lang="en-GB" dirty="0"/>
              <a:t>If there is a performance issue potentially related to a disability consider carefully what steps to take including reasonable adjustments</a:t>
            </a:r>
          </a:p>
          <a:p>
            <a:pPr marL="457200" lvl="1" indent="0">
              <a:buNone/>
            </a:pPr>
            <a:endParaRPr lang="en-GB" dirty="0"/>
          </a:p>
        </p:txBody>
      </p:sp>
    </p:spTree>
    <p:extLst>
      <p:ext uri="{BB962C8B-B14F-4D97-AF65-F5344CB8AC3E}">
        <p14:creationId xmlns:p14="http://schemas.microsoft.com/office/powerpoint/2010/main" val="3397876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Case study 2</a:t>
            </a:r>
            <a:endParaRPr lang="en-GB" sz="3200" dirty="0"/>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1595582" y="3617480"/>
            <a:ext cx="6245630" cy="2976657"/>
          </a:xfrm>
        </p:spPr>
        <p:txBody>
          <a:bodyPr>
            <a:normAutofit/>
          </a:bodyPr>
          <a:lstStyle/>
          <a:p>
            <a:pPr marL="0" indent="0">
              <a:buNone/>
            </a:pPr>
            <a:endParaRPr lang="en-GB" dirty="0"/>
          </a:p>
          <a:p>
            <a:pPr marL="0" indent="0">
              <a:buNone/>
            </a:pPr>
            <a:endParaRPr lang="en-GB" dirty="0"/>
          </a:p>
          <a:p>
            <a:pPr marL="0" indent="0">
              <a:buNone/>
            </a:pPr>
            <a:endParaRPr lang="en-GB" dirty="0"/>
          </a:p>
        </p:txBody>
      </p:sp>
      <p:pic>
        <p:nvPicPr>
          <p:cNvPr id="1026" name="Picture 2">
            <a:extLst>
              <a:ext uri="{FF2B5EF4-FFF2-40B4-BE49-F238E27FC236}">
                <a16:creationId xmlns:a16="http://schemas.microsoft.com/office/drawing/2014/main" id="{1E5F4BE2-2ED7-92ED-5CF0-352272653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7136" y="2260023"/>
            <a:ext cx="4388418" cy="33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7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a:bodyPr>
          <a:lstStyle/>
          <a:p>
            <a:pPr marL="0" indent="0">
              <a:buNone/>
            </a:pPr>
            <a:r>
              <a:rPr lang="en-GB" sz="2800" b="1" dirty="0" err="1">
                <a:effectLst/>
                <a:latin typeface="Arial" panose="020B0604020202020204" pitchFamily="34" charset="0"/>
                <a:ea typeface="Times New Roman" panose="02020603050405020304" pitchFamily="18" charset="0"/>
                <a:cs typeface="Times New Roman" panose="02020603050405020304" pitchFamily="18" charset="0"/>
              </a:rPr>
              <a:t>Piaszczynski</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v Leakers Limited </a:t>
            </a:r>
          </a:p>
          <a:p>
            <a:pPr marL="0" indent="0">
              <a:buNone/>
            </a:pPr>
            <a:endParaRPr lang="en-GB" dirty="0"/>
          </a:p>
          <a:p>
            <a:r>
              <a:rPr lang="en-GB" dirty="0"/>
              <a:t>Head baker at bakery dismissed due to quality of bread</a:t>
            </a:r>
          </a:p>
          <a:p>
            <a:r>
              <a:rPr lang="en-GB" dirty="0"/>
              <a:t>Head baker said – out of the blue, surprise, without warning</a:t>
            </a:r>
          </a:p>
          <a:p>
            <a:r>
              <a:rPr lang="en-GB" dirty="0"/>
              <a:t>Bakery said – spoken to on a number of occasions/left correspondence for Head baker </a:t>
            </a:r>
          </a:p>
          <a:p>
            <a:pPr marL="457200" lvl="1" indent="0">
              <a:buNone/>
            </a:pPr>
            <a:endParaRPr lang="en-GB" dirty="0"/>
          </a:p>
        </p:txBody>
      </p:sp>
    </p:spTree>
    <p:extLst>
      <p:ext uri="{BB962C8B-B14F-4D97-AF65-F5344CB8AC3E}">
        <p14:creationId xmlns:p14="http://schemas.microsoft.com/office/powerpoint/2010/main" val="29964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D6B8E-616F-B765-E60B-5B7403F78B36}"/>
              </a:ext>
            </a:extLst>
          </p:cNvPr>
          <p:cNvSpPr>
            <a:spLocks noGrp="1"/>
          </p:cNvSpPr>
          <p:nvPr>
            <p:ph type="title"/>
          </p:nvPr>
        </p:nvSpPr>
        <p:spPr/>
        <p:txBody>
          <a:bodyPr/>
          <a:lstStyle/>
          <a:p>
            <a:r>
              <a:rPr lang="en-GB" dirty="0"/>
              <a:t>Discussion points</a:t>
            </a:r>
          </a:p>
        </p:txBody>
      </p:sp>
      <p:sp>
        <p:nvSpPr>
          <p:cNvPr id="5" name="Content Placeholder 4">
            <a:extLst>
              <a:ext uri="{FF2B5EF4-FFF2-40B4-BE49-F238E27FC236}">
                <a16:creationId xmlns:a16="http://schemas.microsoft.com/office/drawing/2014/main" id="{312AAD29-8982-CE0F-9E89-65434303F5A2}"/>
              </a:ext>
            </a:extLst>
          </p:cNvPr>
          <p:cNvSpPr>
            <a:spLocks noGrp="1"/>
          </p:cNvSpPr>
          <p:nvPr>
            <p:ph idx="1"/>
          </p:nvPr>
        </p:nvSpPr>
        <p:spPr/>
        <p:txBody>
          <a:bodyPr>
            <a:normAutofit lnSpcReduction="10000"/>
          </a:bodyPr>
          <a:lstStyle/>
          <a:p>
            <a:r>
              <a:rPr lang="en-GB" dirty="0"/>
              <a:t>Background considerations</a:t>
            </a:r>
          </a:p>
          <a:p>
            <a:r>
              <a:rPr lang="en-GB" dirty="0"/>
              <a:t>Unfair dismissal – proposed changes and probationary period dismissals</a:t>
            </a:r>
          </a:p>
          <a:p>
            <a:r>
              <a:rPr lang="en-GB" dirty="0"/>
              <a:t>What the Tribunal expects to see in performance dismissals</a:t>
            </a:r>
          </a:p>
          <a:p>
            <a:r>
              <a:rPr lang="en-GB" dirty="0"/>
              <a:t>Poor performance and its interaction with law on disability and age discrimination</a:t>
            </a:r>
          </a:p>
          <a:p>
            <a:r>
              <a:rPr lang="en-GB" dirty="0"/>
              <a:t>Protected conversations</a:t>
            </a:r>
          </a:p>
          <a:p>
            <a:r>
              <a:rPr lang="en-GB" dirty="0"/>
              <a:t>Practical tips </a:t>
            </a:r>
          </a:p>
          <a:p>
            <a:r>
              <a:rPr lang="en-GB" dirty="0"/>
              <a:t>Case studies</a:t>
            </a:r>
          </a:p>
          <a:p>
            <a:endParaRPr lang="en-GB" dirty="0"/>
          </a:p>
          <a:p>
            <a:endParaRPr lang="en-GB" dirty="0"/>
          </a:p>
          <a:p>
            <a:endParaRPr lang="en-GB" dirty="0"/>
          </a:p>
        </p:txBody>
      </p:sp>
    </p:spTree>
    <p:extLst>
      <p:ext uri="{BB962C8B-B14F-4D97-AF65-F5344CB8AC3E}">
        <p14:creationId xmlns:p14="http://schemas.microsoft.com/office/powerpoint/2010/main" val="179650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71FE-E453-DCA0-2097-1598C410F719}"/>
              </a:ext>
            </a:extLst>
          </p:cNvPr>
          <p:cNvSpPr>
            <a:spLocks noGrp="1"/>
          </p:cNvSpPr>
          <p:nvPr>
            <p:ph type="title"/>
          </p:nvPr>
        </p:nvSpPr>
        <p:spPr/>
        <p:txBody>
          <a:bodyPr/>
          <a:lstStyle/>
          <a:p>
            <a:r>
              <a:rPr lang="en-GB" dirty="0"/>
              <a:t>Case study 2</a:t>
            </a:r>
          </a:p>
        </p:txBody>
      </p:sp>
      <p:sp>
        <p:nvSpPr>
          <p:cNvPr id="3" name="Content Placeholder 2">
            <a:extLst>
              <a:ext uri="{FF2B5EF4-FFF2-40B4-BE49-F238E27FC236}">
                <a16:creationId xmlns:a16="http://schemas.microsoft.com/office/drawing/2014/main" id="{B632CF79-A107-C9C0-CCD9-1FD8F7317D0B}"/>
              </a:ext>
            </a:extLst>
          </p:cNvPr>
          <p:cNvSpPr>
            <a:spLocks noGrp="1"/>
          </p:cNvSpPr>
          <p:nvPr>
            <p:ph idx="1"/>
          </p:nvPr>
        </p:nvSpPr>
        <p:spPr>
          <a:xfrm>
            <a:off x="838200" y="1825625"/>
            <a:ext cx="10515600" cy="4134908"/>
          </a:xfrm>
        </p:spPr>
        <p:txBody>
          <a:bodyPr>
            <a:normAutofit fontScale="92500" lnSpcReduction="20000"/>
          </a:bodyPr>
          <a:lstStyle/>
          <a:p>
            <a:pPr marL="0" indent="0">
              <a:buNone/>
            </a:pPr>
            <a:r>
              <a:rPr lang="en-GB" sz="2800" b="1" dirty="0" err="1">
                <a:effectLst/>
                <a:latin typeface="Arial" panose="020B0604020202020204" pitchFamily="34" charset="0"/>
                <a:ea typeface="Times New Roman" panose="02020603050405020304" pitchFamily="18" charset="0"/>
                <a:cs typeface="Times New Roman" panose="02020603050405020304" pitchFamily="18" charset="0"/>
              </a:rPr>
              <a:t>Piaszczynski</a:t>
            </a:r>
            <a:r>
              <a:rPr lang="en-GB" sz="2800" b="1" dirty="0">
                <a:effectLst/>
                <a:latin typeface="Arial" panose="020B0604020202020204" pitchFamily="34" charset="0"/>
                <a:ea typeface="Times New Roman" panose="02020603050405020304" pitchFamily="18" charset="0"/>
                <a:cs typeface="Times New Roman" panose="02020603050405020304" pitchFamily="18" charset="0"/>
              </a:rPr>
              <a:t> v Leakers Limited</a:t>
            </a:r>
            <a:endParaRPr lang="en-GB" dirty="0"/>
          </a:p>
          <a:p>
            <a:endParaRPr lang="en-GB" dirty="0"/>
          </a:p>
          <a:p>
            <a:r>
              <a:rPr lang="en-GB" dirty="0"/>
              <a:t>Employment Tribunal:-</a:t>
            </a:r>
          </a:p>
          <a:p>
            <a:pPr marL="0" indent="0">
              <a:buNone/>
            </a:pPr>
            <a:endParaRPr lang="en-GB" dirty="0"/>
          </a:p>
          <a:p>
            <a:pPr lvl="1"/>
            <a:r>
              <a:rPr lang="en-GB" dirty="0"/>
              <a:t>Issues raised with Head baker on a number of occasions</a:t>
            </a:r>
          </a:p>
          <a:p>
            <a:pPr lvl="1"/>
            <a:r>
              <a:rPr lang="en-GB" dirty="0"/>
              <a:t>Bakery not done enough to make clear had been issued with formal warnings</a:t>
            </a:r>
          </a:p>
          <a:p>
            <a:pPr lvl="1"/>
            <a:r>
              <a:rPr lang="en-GB" dirty="0"/>
              <a:t>Unfair dismissal but compensation reduced by 50%</a:t>
            </a:r>
          </a:p>
          <a:p>
            <a:pPr lvl="1"/>
            <a:r>
              <a:rPr lang="en-GB" dirty="0"/>
              <a:t>Employee needs to be provided with clear explanation as to under performance</a:t>
            </a:r>
          </a:p>
          <a:p>
            <a:pPr lvl="1"/>
            <a:r>
              <a:rPr lang="en-GB" dirty="0"/>
              <a:t>Adequate warnings with targets and opportunities for improvement</a:t>
            </a:r>
          </a:p>
          <a:p>
            <a:pPr lvl="1"/>
            <a:r>
              <a:rPr lang="en-GB" dirty="0"/>
              <a:t>Further training may be appropriate</a:t>
            </a:r>
          </a:p>
          <a:p>
            <a:pPr lvl="1"/>
            <a:r>
              <a:rPr lang="en-GB" dirty="0"/>
              <a:t>Compliant with ACAS Code</a:t>
            </a:r>
          </a:p>
          <a:p>
            <a:pPr lvl="1"/>
            <a:endParaRPr lang="en-GB" dirty="0"/>
          </a:p>
        </p:txBody>
      </p:sp>
    </p:spTree>
    <p:extLst>
      <p:ext uri="{BB962C8B-B14F-4D97-AF65-F5344CB8AC3E}">
        <p14:creationId xmlns:p14="http://schemas.microsoft.com/office/powerpoint/2010/main" val="28036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85D4-0DF6-7996-DAAB-9797719AC84E}"/>
              </a:ext>
            </a:extLst>
          </p:cNvPr>
          <p:cNvSpPr>
            <a:spLocks noGrp="1"/>
          </p:cNvSpPr>
          <p:nvPr>
            <p:ph type="title"/>
          </p:nvPr>
        </p:nvSpPr>
        <p:spPr>
          <a:xfrm>
            <a:off x="838200" y="365125"/>
            <a:ext cx="10515600" cy="1325563"/>
          </a:xfrm>
        </p:spPr>
        <p:txBody>
          <a:bodyPr anchor="ctr">
            <a:normAutofit/>
          </a:bodyPr>
          <a:lstStyle/>
          <a:p>
            <a:r>
              <a:rPr lang="en-GB" dirty="0"/>
              <a:t>Questions</a:t>
            </a:r>
          </a:p>
        </p:txBody>
      </p:sp>
      <p:pic>
        <p:nvPicPr>
          <p:cNvPr id="7" name="Video 6" title="Neon Pink Question Mark">
            <a:hlinkClick r:id="" action="ppaction://media"/>
            <a:extLst>
              <a:ext uri="{FF2B5EF4-FFF2-40B4-BE49-F238E27FC236}">
                <a16:creationId xmlns:a16="http://schemas.microsoft.com/office/drawing/2014/main" id="{81C89DB3-5F80-2540-17E7-2CBDF728A9A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86377" y="1825625"/>
            <a:ext cx="7219245" cy="4060825"/>
          </a:xfrm>
          <a:prstGeom prst="rect">
            <a:avLst/>
          </a:prstGeom>
          <a:noFill/>
        </p:spPr>
      </p:pic>
    </p:spTree>
    <p:extLst>
      <p:ext uri="{BB962C8B-B14F-4D97-AF65-F5344CB8AC3E}">
        <p14:creationId xmlns:p14="http://schemas.microsoft.com/office/powerpoint/2010/main" val="22491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5F1A-A4F3-1ED0-5D6A-65E1BFD6BA6A}"/>
              </a:ext>
            </a:extLst>
          </p:cNvPr>
          <p:cNvSpPr>
            <a:spLocks noGrp="1"/>
          </p:cNvSpPr>
          <p:nvPr>
            <p:ph type="title"/>
          </p:nvPr>
        </p:nvSpPr>
        <p:spPr/>
        <p:txBody>
          <a:bodyPr/>
          <a:lstStyle/>
          <a:p>
            <a:r>
              <a:rPr lang="en-GB" dirty="0"/>
              <a:t>Poor performance</a:t>
            </a:r>
          </a:p>
        </p:txBody>
      </p:sp>
      <p:sp>
        <p:nvSpPr>
          <p:cNvPr id="3" name="Content Placeholder 2">
            <a:extLst>
              <a:ext uri="{FF2B5EF4-FFF2-40B4-BE49-F238E27FC236}">
                <a16:creationId xmlns:a16="http://schemas.microsoft.com/office/drawing/2014/main" id="{4FB6555D-9007-3C58-A46D-BAC89D810106}"/>
              </a:ext>
            </a:extLst>
          </p:cNvPr>
          <p:cNvSpPr>
            <a:spLocks noGrp="1"/>
          </p:cNvSpPr>
          <p:nvPr>
            <p:ph idx="1"/>
          </p:nvPr>
        </p:nvSpPr>
        <p:spPr/>
        <p:txBody>
          <a:bodyPr>
            <a:normAutofit fontScale="92500" lnSpcReduction="20000"/>
          </a:bodyPr>
          <a:lstStyle/>
          <a:p>
            <a:r>
              <a:rPr lang="en-GB" dirty="0"/>
              <a:t>Impact on the organisation</a:t>
            </a:r>
          </a:p>
          <a:p>
            <a:pPr lvl="1"/>
            <a:r>
              <a:rPr lang="en-GB" dirty="0"/>
              <a:t>Reduced productivity</a:t>
            </a:r>
          </a:p>
          <a:p>
            <a:pPr lvl="1"/>
            <a:r>
              <a:rPr lang="en-GB" dirty="0"/>
              <a:t>Lower team morale</a:t>
            </a:r>
          </a:p>
          <a:p>
            <a:pPr lvl="1"/>
            <a:r>
              <a:rPr lang="en-GB" dirty="0"/>
              <a:t>Potential damage to company reputation</a:t>
            </a:r>
          </a:p>
          <a:p>
            <a:pPr lvl="1"/>
            <a:r>
              <a:rPr lang="en-GB" dirty="0"/>
              <a:t>Increased recruitment costs</a:t>
            </a:r>
          </a:p>
          <a:p>
            <a:r>
              <a:rPr lang="en-GB" dirty="0"/>
              <a:t>Potential causes</a:t>
            </a:r>
          </a:p>
          <a:p>
            <a:pPr lvl="1"/>
            <a:r>
              <a:rPr lang="en-GB" dirty="0"/>
              <a:t>Skill deficiency – lack of training/inadequate understanding of job</a:t>
            </a:r>
          </a:p>
          <a:p>
            <a:pPr lvl="1"/>
            <a:r>
              <a:rPr lang="en-GB" dirty="0"/>
              <a:t>Personal issues – health/family problems/disability</a:t>
            </a:r>
          </a:p>
          <a:p>
            <a:pPr lvl="1"/>
            <a:r>
              <a:rPr lang="en-GB" dirty="0"/>
              <a:t>Workplace factors - poor management/unclear goals/excessive workload/lack of resources</a:t>
            </a:r>
          </a:p>
          <a:p>
            <a:pPr lvl="1"/>
            <a:r>
              <a:rPr lang="en-GB" dirty="0"/>
              <a:t>Motivational issues – lack of job satisfaction or engagement</a:t>
            </a:r>
          </a:p>
          <a:p>
            <a:pPr lvl="1"/>
            <a:r>
              <a:rPr lang="en-GB" dirty="0"/>
              <a:t>Not the right fit for the particular job</a:t>
            </a:r>
          </a:p>
        </p:txBody>
      </p:sp>
    </p:spTree>
    <p:extLst>
      <p:ext uri="{BB962C8B-B14F-4D97-AF65-F5344CB8AC3E}">
        <p14:creationId xmlns:p14="http://schemas.microsoft.com/office/powerpoint/2010/main" val="31845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6A97-7486-1305-B3D8-086A4F480D5E}"/>
              </a:ext>
            </a:extLst>
          </p:cNvPr>
          <p:cNvSpPr>
            <a:spLocks noGrp="1"/>
          </p:cNvSpPr>
          <p:nvPr>
            <p:ph type="title"/>
          </p:nvPr>
        </p:nvSpPr>
        <p:spPr/>
        <p:txBody>
          <a:bodyPr/>
          <a:lstStyle/>
          <a:p>
            <a:r>
              <a:rPr lang="en-GB" dirty="0"/>
              <a:t>Probationary period dismissals</a:t>
            </a:r>
          </a:p>
        </p:txBody>
      </p:sp>
      <p:sp>
        <p:nvSpPr>
          <p:cNvPr id="3" name="Content Placeholder 2">
            <a:extLst>
              <a:ext uri="{FF2B5EF4-FFF2-40B4-BE49-F238E27FC236}">
                <a16:creationId xmlns:a16="http://schemas.microsoft.com/office/drawing/2014/main" id="{92BE89BB-D4E1-EE73-AAEE-8EF4F7918F54}"/>
              </a:ext>
            </a:extLst>
          </p:cNvPr>
          <p:cNvSpPr>
            <a:spLocks noGrp="1"/>
          </p:cNvSpPr>
          <p:nvPr>
            <p:ph idx="1"/>
          </p:nvPr>
        </p:nvSpPr>
        <p:spPr>
          <a:xfrm>
            <a:off x="838200" y="1825625"/>
            <a:ext cx="10515600" cy="4321175"/>
          </a:xfrm>
        </p:spPr>
        <p:txBody>
          <a:bodyPr>
            <a:normAutofit/>
          </a:bodyPr>
          <a:lstStyle/>
          <a:p>
            <a:r>
              <a:rPr lang="en-GB" dirty="0"/>
              <a:t>Upcoming changes</a:t>
            </a:r>
          </a:p>
          <a:p>
            <a:pPr lvl="1"/>
            <a:r>
              <a:rPr lang="en-GB" dirty="0"/>
              <a:t>Unfair dismissal protection is to become a day 1 right</a:t>
            </a:r>
          </a:p>
          <a:p>
            <a:pPr lvl="1"/>
            <a:r>
              <a:rPr lang="en-GB" dirty="0"/>
              <a:t>“</a:t>
            </a:r>
            <a:r>
              <a:rPr lang="en-GB" i="1" dirty="0"/>
              <a:t>This will not prevent fair dismissal, which includes dismissal for reasons of capability, conduct or redundancy, or probationary periods with fair and transparent rules and processes.  We will ensure employers can operate probationary periods to assess new hires</a:t>
            </a:r>
            <a:r>
              <a:rPr lang="en-GB" dirty="0"/>
              <a:t>” </a:t>
            </a:r>
          </a:p>
          <a:p>
            <a:pPr marL="457200" lvl="1" indent="0">
              <a:buNone/>
            </a:pPr>
            <a:r>
              <a:rPr lang="en-GB" dirty="0"/>
              <a:t>						</a:t>
            </a:r>
            <a:r>
              <a:rPr lang="en-GB" sz="1800" b="1" dirty="0"/>
              <a:t>Labour’s Plan to Make Work Pay, June 2024</a:t>
            </a:r>
          </a:p>
          <a:p>
            <a:r>
              <a:rPr lang="en-GB" dirty="0"/>
              <a:t>How might this work in practice?</a:t>
            </a:r>
          </a:p>
          <a:p>
            <a:pPr lvl="1"/>
            <a:r>
              <a:rPr lang="en-GB" dirty="0"/>
              <a:t>Failing probation becomes new fair reason for dismissal?</a:t>
            </a:r>
          </a:p>
          <a:p>
            <a:pPr marL="457200" lvl="1" indent="0">
              <a:buNone/>
            </a:pPr>
            <a:endParaRPr lang="en-GB" dirty="0"/>
          </a:p>
        </p:txBody>
      </p:sp>
    </p:spTree>
    <p:extLst>
      <p:ext uri="{BB962C8B-B14F-4D97-AF65-F5344CB8AC3E}">
        <p14:creationId xmlns:p14="http://schemas.microsoft.com/office/powerpoint/2010/main" val="3553326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D5DB-0F89-B7E6-A672-B5258ACAB313}"/>
              </a:ext>
            </a:extLst>
          </p:cNvPr>
          <p:cNvSpPr>
            <a:spLocks noGrp="1"/>
          </p:cNvSpPr>
          <p:nvPr>
            <p:ph type="title"/>
          </p:nvPr>
        </p:nvSpPr>
        <p:spPr/>
        <p:txBody>
          <a:bodyPr/>
          <a:lstStyle/>
          <a:p>
            <a:r>
              <a:rPr lang="en-GB" dirty="0"/>
              <a:t>Probationary period dismissals</a:t>
            </a:r>
          </a:p>
        </p:txBody>
      </p:sp>
      <p:sp>
        <p:nvSpPr>
          <p:cNvPr id="3" name="Content Placeholder 2">
            <a:extLst>
              <a:ext uri="{FF2B5EF4-FFF2-40B4-BE49-F238E27FC236}">
                <a16:creationId xmlns:a16="http://schemas.microsoft.com/office/drawing/2014/main" id="{380BE311-F06D-1581-5731-2D8CD3ACC3AB}"/>
              </a:ext>
            </a:extLst>
          </p:cNvPr>
          <p:cNvSpPr>
            <a:spLocks noGrp="1"/>
          </p:cNvSpPr>
          <p:nvPr>
            <p:ph idx="1"/>
          </p:nvPr>
        </p:nvSpPr>
        <p:spPr/>
        <p:txBody>
          <a:bodyPr>
            <a:normAutofit/>
          </a:bodyPr>
          <a:lstStyle/>
          <a:p>
            <a:r>
              <a:rPr lang="en-GB" dirty="0"/>
              <a:t>Many unanswered questions about the upcoming changes including:-</a:t>
            </a:r>
          </a:p>
          <a:p>
            <a:pPr lvl="1"/>
            <a:r>
              <a:rPr lang="en-GB" dirty="0"/>
              <a:t>Will the length of probationary periods be determined by individual employers or statute?</a:t>
            </a:r>
          </a:p>
          <a:p>
            <a:pPr lvl="1"/>
            <a:r>
              <a:rPr lang="en-GB" dirty="0"/>
              <a:t>Will extensions be possible?</a:t>
            </a:r>
          </a:p>
          <a:p>
            <a:pPr lvl="1"/>
            <a:r>
              <a:rPr lang="en-GB" dirty="0"/>
              <a:t>Will dismissal be possible at any stage of the probationary period or only at the end?</a:t>
            </a:r>
          </a:p>
          <a:p>
            <a:pPr marL="0" indent="0">
              <a:buNone/>
            </a:pPr>
            <a:endParaRPr lang="en-GB" dirty="0"/>
          </a:p>
        </p:txBody>
      </p:sp>
    </p:spTree>
    <p:extLst>
      <p:ext uri="{BB962C8B-B14F-4D97-AF65-F5344CB8AC3E}">
        <p14:creationId xmlns:p14="http://schemas.microsoft.com/office/powerpoint/2010/main" val="2563775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D5DB-0F89-B7E6-A672-B5258ACAB313}"/>
              </a:ext>
            </a:extLst>
          </p:cNvPr>
          <p:cNvSpPr>
            <a:spLocks noGrp="1"/>
          </p:cNvSpPr>
          <p:nvPr>
            <p:ph type="title"/>
          </p:nvPr>
        </p:nvSpPr>
        <p:spPr/>
        <p:txBody>
          <a:bodyPr/>
          <a:lstStyle/>
          <a:p>
            <a:r>
              <a:rPr lang="en-GB" dirty="0"/>
              <a:t>Probationary period dismissals</a:t>
            </a:r>
          </a:p>
        </p:txBody>
      </p:sp>
      <p:sp>
        <p:nvSpPr>
          <p:cNvPr id="3" name="Content Placeholder 2">
            <a:extLst>
              <a:ext uri="{FF2B5EF4-FFF2-40B4-BE49-F238E27FC236}">
                <a16:creationId xmlns:a16="http://schemas.microsoft.com/office/drawing/2014/main" id="{380BE311-F06D-1581-5731-2D8CD3ACC3AB}"/>
              </a:ext>
            </a:extLst>
          </p:cNvPr>
          <p:cNvSpPr>
            <a:spLocks noGrp="1"/>
          </p:cNvSpPr>
          <p:nvPr>
            <p:ph idx="1"/>
          </p:nvPr>
        </p:nvSpPr>
        <p:spPr/>
        <p:txBody>
          <a:bodyPr>
            <a:normAutofit/>
          </a:bodyPr>
          <a:lstStyle/>
          <a:p>
            <a:r>
              <a:rPr lang="en-GB" dirty="0"/>
              <a:t>Current risks</a:t>
            </a:r>
          </a:p>
          <a:p>
            <a:pPr marL="0" indent="0">
              <a:buNone/>
            </a:pPr>
            <a:endParaRPr lang="en-GB" dirty="0"/>
          </a:p>
          <a:p>
            <a:pPr lvl="1"/>
            <a:r>
              <a:rPr lang="en-GB" dirty="0"/>
              <a:t>Discrimination – e.g. disability discrimination </a:t>
            </a:r>
          </a:p>
          <a:p>
            <a:pPr lvl="1"/>
            <a:r>
              <a:rPr lang="en-GB" dirty="0"/>
              <a:t>Automatically unfair dismissal – e.g. whistleblowing</a:t>
            </a:r>
          </a:p>
          <a:p>
            <a:endParaRPr lang="en-GB" dirty="0"/>
          </a:p>
        </p:txBody>
      </p:sp>
    </p:spTree>
    <p:extLst>
      <p:ext uri="{BB962C8B-B14F-4D97-AF65-F5344CB8AC3E}">
        <p14:creationId xmlns:p14="http://schemas.microsoft.com/office/powerpoint/2010/main" val="11407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C4A9-22ED-6F85-600F-91E5EBF1B3F2}"/>
              </a:ext>
            </a:extLst>
          </p:cNvPr>
          <p:cNvSpPr>
            <a:spLocks noGrp="1"/>
          </p:cNvSpPr>
          <p:nvPr>
            <p:ph type="title"/>
          </p:nvPr>
        </p:nvSpPr>
        <p:spPr/>
        <p:txBody>
          <a:bodyPr/>
          <a:lstStyle/>
          <a:p>
            <a:r>
              <a:rPr lang="en-GB" dirty="0"/>
              <a:t>Probationary period dismissals</a:t>
            </a:r>
          </a:p>
        </p:txBody>
      </p:sp>
      <p:sp>
        <p:nvSpPr>
          <p:cNvPr id="3" name="Content Placeholder 2">
            <a:extLst>
              <a:ext uri="{FF2B5EF4-FFF2-40B4-BE49-F238E27FC236}">
                <a16:creationId xmlns:a16="http://schemas.microsoft.com/office/drawing/2014/main" id="{80AD670F-8058-BA82-A510-0AAA4FDC2A54}"/>
              </a:ext>
            </a:extLst>
          </p:cNvPr>
          <p:cNvSpPr>
            <a:spLocks noGrp="1"/>
          </p:cNvSpPr>
          <p:nvPr>
            <p:ph idx="1"/>
          </p:nvPr>
        </p:nvSpPr>
        <p:spPr/>
        <p:txBody>
          <a:bodyPr>
            <a:normAutofit fontScale="62500" lnSpcReduction="20000"/>
          </a:bodyPr>
          <a:lstStyle/>
          <a:p>
            <a:r>
              <a:rPr lang="en-GB" dirty="0"/>
              <a:t>Tighter recruitment procedures</a:t>
            </a:r>
          </a:p>
          <a:p>
            <a:pPr marL="0" indent="0">
              <a:buNone/>
            </a:pPr>
            <a:endParaRPr lang="en-GB" dirty="0"/>
          </a:p>
          <a:p>
            <a:pPr lvl="1"/>
            <a:r>
              <a:rPr lang="en-GB" dirty="0"/>
              <a:t>Analyse job description to identify required hard, soft and cognitive skills</a:t>
            </a:r>
          </a:p>
          <a:p>
            <a:pPr lvl="1"/>
            <a:r>
              <a:rPr lang="en-GB" dirty="0"/>
              <a:t>Recruit for required skills using appropriate assessments</a:t>
            </a:r>
          </a:p>
          <a:p>
            <a:pPr lvl="1"/>
            <a:r>
              <a:rPr lang="en-GB" dirty="0"/>
              <a:t>Identify at outset any development needs and train/plan from day 1</a:t>
            </a:r>
          </a:p>
          <a:p>
            <a:pPr marL="457200" lvl="1" indent="0">
              <a:buNone/>
            </a:pPr>
            <a:endParaRPr lang="en-GB" dirty="0"/>
          </a:p>
          <a:p>
            <a:r>
              <a:rPr lang="en-GB" dirty="0"/>
              <a:t>Actively monitor performance during PP - ensure managers are well trained </a:t>
            </a:r>
          </a:p>
          <a:p>
            <a:r>
              <a:rPr lang="en-GB" dirty="0"/>
              <a:t>Have open communications with the employee re performance with a structure for supervision</a:t>
            </a:r>
          </a:p>
          <a:p>
            <a:r>
              <a:rPr lang="en-GB" dirty="0"/>
              <a:t>System in place to review whether to sign off on PP</a:t>
            </a:r>
          </a:p>
          <a:p>
            <a:r>
              <a:rPr lang="en-GB" dirty="0"/>
              <a:t>Extend the PP if necessary</a:t>
            </a:r>
          </a:p>
          <a:p>
            <a:r>
              <a:rPr lang="en-GB" dirty="0"/>
              <a:t>Communicate a decision as to satisfactory completion (or otherwise) shortly before the PP ends</a:t>
            </a:r>
          </a:p>
          <a:p>
            <a:r>
              <a:rPr lang="en-GB" dirty="0"/>
              <a:t>Record all discussions in writing and follow up conversations by email</a:t>
            </a:r>
          </a:p>
          <a:p>
            <a:r>
              <a:rPr lang="en-GB" dirty="0"/>
              <a:t>Avoid surprises</a:t>
            </a:r>
          </a:p>
          <a:p>
            <a:endParaRPr lang="en-GB" dirty="0"/>
          </a:p>
        </p:txBody>
      </p:sp>
    </p:spTree>
    <p:extLst>
      <p:ext uri="{BB962C8B-B14F-4D97-AF65-F5344CB8AC3E}">
        <p14:creationId xmlns:p14="http://schemas.microsoft.com/office/powerpoint/2010/main" val="264225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FBB3-63A4-C686-6168-B2BDAE58334D}"/>
              </a:ext>
            </a:extLst>
          </p:cNvPr>
          <p:cNvSpPr>
            <a:spLocks noGrp="1"/>
          </p:cNvSpPr>
          <p:nvPr>
            <p:ph type="title"/>
          </p:nvPr>
        </p:nvSpPr>
        <p:spPr/>
        <p:txBody>
          <a:bodyPr/>
          <a:lstStyle/>
          <a:p>
            <a:r>
              <a:rPr lang="en-GB" dirty="0"/>
              <a:t>Performance dismissals - what an ET expects to see</a:t>
            </a:r>
          </a:p>
        </p:txBody>
      </p:sp>
      <p:sp>
        <p:nvSpPr>
          <p:cNvPr id="3" name="Content Placeholder 2">
            <a:extLst>
              <a:ext uri="{FF2B5EF4-FFF2-40B4-BE49-F238E27FC236}">
                <a16:creationId xmlns:a16="http://schemas.microsoft.com/office/drawing/2014/main" id="{EDB213DF-0342-9FC8-551B-F846D1547655}"/>
              </a:ext>
            </a:extLst>
          </p:cNvPr>
          <p:cNvSpPr>
            <a:spLocks noGrp="1"/>
          </p:cNvSpPr>
          <p:nvPr>
            <p:ph idx="1"/>
          </p:nvPr>
        </p:nvSpPr>
        <p:spPr>
          <a:xfrm>
            <a:off x="838200" y="1690688"/>
            <a:ext cx="10515600" cy="4473045"/>
          </a:xfrm>
        </p:spPr>
        <p:txBody>
          <a:bodyPr>
            <a:normAutofit/>
          </a:bodyPr>
          <a:lstStyle/>
          <a:p>
            <a:endParaRPr lang="en-GB" dirty="0"/>
          </a:p>
          <a:p>
            <a:r>
              <a:rPr lang="en-GB" dirty="0"/>
              <a:t>Required standards clearly communicated to employees </a:t>
            </a:r>
          </a:p>
          <a:p>
            <a:r>
              <a:rPr lang="en-GB" dirty="0"/>
              <a:t>Early identification of underperformance</a:t>
            </a:r>
          </a:p>
          <a:p>
            <a:r>
              <a:rPr lang="en-GB" dirty="0"/>
              <a:t>Informal efforts to resolve matters</a:t>
            </a:r>
          </a:p>
          <a:p>
            <a:r>
              <a:rPr lang="en-GB" dirty="0"/>
              <a:t>Application of a fair and consistent process</a:t>
            </a:r>
          </a:p>
          <a:p>
            <a:r>
              <a:rPr lang="en-GB" dirty="0"/>
              <a:t>Improvement plan setting measurable goals with realistic timelines – i.e. opportunity to improve</a:t>
            </a:r>
          </a:p>
          <a:p>
            <a:endParaRPr lang="en-GB" dirty="0"/>
          </a:p>
          <a:p>
            <a:pPr lvl="1"/>
            <a:endParaRPr lang="en-GB" dirty="0"/>
          </a:p>
        </p:txBody>
      </p:sp>
    </p:spTree>
    <p:extLst>
      <p:ext uri="{BB962C8B-B14F-4D97-AF65-F5344CB8AC3E}">
        <p14:creationId xmlns:p14="http://schemas.microsoft.com/office/powerpoint/2010/main" val="173611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FBB3-63A4-C686-6168-B2BDAE58334D}"/>
              </a:ext>
            </a:extLst>
          </p:cNvPr>
          <p:cNvSpPr>
            <a:spLocks noGrp="1"/>
          </p:cNvSpPr>
          <p:nvPr>
            <p:ph type="title"/>
          </p:nvPr>
        </p:nvSpPr>
        <p:spPr/>
        <p:txBody>
          <a:bodyPr/>
          <a:lstStyle/>
          <a:p>
            <a:r>
              <a:rPr lang="en-GB" dirty="0"/>
              <a:t>Performance dismissals - what an ET expects to see</a:t>
            </a:r>
          </a:p>
        </p:txBody>
      </p:sp>
      <p:sp>
        <p:nvSpPr>
          <p:cNvPr id="3" name="Content Placeholder 2">
            <a:extLst>
              <a:ext uri="{FF2B5EF4-FFF2-40B4-BE49-F238E27FC236}">
                <a16:creationId xmlns:a16="http://schemas.microsoft.com/office/drawing/2014/main" id="{EDB213DF-0342-9FC8-551B-F846D1547655}"/>
              </a:ext>
            </a:extLst>
          </p:cNvPr>
          <p:cNvSpPr>
            <a:spLocks noGrp="1"/>
          </p:cNvSpPr>
          <p:nvPr>
            <p:ph idx="1"/>
          </p:nvPr>
        </p:nvSpPr>
        <p:spPr>
          <a:xfrm>
            <a:off x="838200" y="1690688"/>
            <a:ext cx="10515600" cy="4473045"/>
          </a:xfrm>
        </p:spPr>
        <p:txBody>
          <a:bodyPr>
            <a:normAutofit/>
          </a:bodyPr>
          <a:lstStyle/>
          <a:p>
            <a:endParaRPr lang="en-GB" dirty="0"/>
          </a:p>
          <a:p>
            <a:r>
              <a:rPr lang="en-GB" dirty="0"/>
              <a:t>Provision of support and training</a:t>
            </a:r>
          </a:p>
          <a:p>
            <a:r>
              <a:rPr lang="en-GB" dirty="0"/>
              <a:t>Regular discussions and feedback</a:t>
            </a:r>
          </a:p>
          <a:p>
            <a:r>
              <a:rPr lang="en-GB" dirty="0"/>
              <a:t>Evidence of poor performance/specific examples</a:t>
            </a:r>
          </a:p>
          <a:p>
            <a:r>
              <a:rPr lang="en-GB" dirty="0"/>
              <a:t>Series of warnings – first, final, dismissal</a:t>
            </a:r>
          </a:p>
          <a:p>
            <a:r>
              <a:rPr lang="en-GB" dirty="0"/>
              <a:t>Right of appeal</a:t>
            </a:r>
          </a:p>
          <a:p>
            <a:r>
              <a:rPr lang="en-GB" dirty="0"/>
              <a:t>ACAS Code of Practice on Disciplinary and Grievance Procedures</a:t>
            </a:r>
          </a:p>
          <a:p>
            <a:r>
              <a:rPr lang="en-GB" dirty="0"/>
              <a:t>Paper trail is very important!</a:t>
            </a:r>
          </a:p>
          <a:p>
            <a:endParaRPr lang="en-GB" dirty="0"/>
          </a:p>
          <a:p>
            <a:pPr lvl="1"/>
            <a:endParaRPr lang="en-GB" dirty="0"/>
          </a:p>
        </p:txBody>
      </p:sp>
    </p:spTree>
    <p:extLst>
      <p:ext uri="{BB962C8B-B14F-4D97-AF65-F5344CB8AC3E}">
        <p14:creationId xmlns:p14="http://schemas.microsoft.com/office/powerpoint/2010/main" val="2115142600"/>
      </p:ext>
    </p:extLst>
  </p:cSld>
  <p:clrMapOvr>
    <a:masterClrMapping/>
  </p:clrMapOvr>
</p:sld>
</file>

<file path=ppt/theme/theme1.xml><?xml version="1.0" encoding="utf-8"?>
<a:theme xmlns:a="http://schemas.openxmlformats.org/drawingml/2006/main" name="Office Theme">
  <a:themeElements>
    <a:clrScheme name="MFMac">
      <a:dk1>
        <a:srgbClr val="000000"/>
      </a:dk1>
      <a:lt1>
        <a:srgbClr val="FFFFFF"/>
      </a:lt1>
      <a:dk2>
        <a:srgbClr val="757070"/>
      </a:dk2>
      <a:lt2>
        <a:srgbClr val="E7E6E6"/>
      </a:lt2>
      <a:accent1>
        <a:srgbClr val="1B0E60"/>
      </a:accent1>
      <a:accent2>
        <a:srgbClr val="7C0F6C"/>
      </a:accent2>
      <a:accent3>
        <a:srgbClr val="CC0C7B"/>
      </a:accent3>
      <a:accent4>
        <a:srgbClr val="FFFFFF"/>
      </a:accent4>
      <a:accent5>
        <a:srgbClr val="0EDFD9"/>
      </a:accent5>
      <a:accent6>
        <a:srgbClr val="3A3838"/>
      </a:accent6>
      <a:hlink>
        <a:srgbClr val="1B0E60"/>
      </a:hlink>
      <a:folHlink>
        <a:srgbClr val="7C0F6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D3DA5FFB-76A6-4F70-B7CD-963746D78C30}" vid="{A0421799-A4A3-4CF9-BFEF-D9758776435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 L E G A L ! 1 0 1 1 8 9 0 9 2 . 1 < / d o c u m e n t i d >  
     < s e n d e r i d > C M M 1 < / s e n d e r i d >  
     < s e n d e r e m a i l > C A R R I E . M I T C H E L L @ M O R T O N - F R A S E R . C O M < / s e n d e r e m a i l >  
     < l a s t m o d i f i e d > 2 0 2 4 - 0 8 - 0 6 T 2 0 : 2 8 : 4 2 . 0 0 0 0 0 0 0 + 0 1 : 0 0 < / l a s t m o d i f i e d >  
     < d a t a b a s e > L E G A L < / d a t a b a s e >  
 < / p r o p e r t i e s > 
</file>

<file path=customXml/itemProps1.xml><?xml version="1.0" encoding="utf-8"?>
<ds:datastoreItem xmlns:ds="http://schemas.openxmlformats.org/officeDocument/2006/customXml" ds:itemID="{B98AC2D7-5AD1-47D1-915C-752586A739CA}">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1150</TotalTime>
  <Words>1155</Words>
  <Application>Microsoft Office PowerPoint</Application>
  <PresentationFormat>Widescreen</PresentationFormat>
  <Paragraphs>158</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Didot</vt:lpstr>
      <vt:lpstr>Helvetica</vt:lpstr>
      <vt:lpstr>Roboto</vt:lpstr>
      <vt:lpstr>Roboto Light</vt:lpstr>
      <vt:lpstr>Office Theme</vt:lpstr>
      <vt:lpstr>Managing poor performance in the workplace</vt:lpstr>
      <vt:lpstr>Discussion points</vt:lpstr>
      <vt:lpstr>Poor performance</vt:lpstr>
      <vt:lpstr>Probationary period dismissals</vt:lpstr>
      <vt:lpstr>Probationary period dismissals</vt:lpstr>
      <vt:lpstr>Probationary period dismissals</vt:lpstr>
      <vt:lpstr>Probationary period dismissals</vt:lpstr>
      <vt:lpstr>Performance dismissals - what an ET expects to see</vt:lpstr>
      <vt:lpstr>Performance dismissals - what an ET expects to see</vt:lpstr>
      <vt:lpstr>Poor performance and disability</vt:lpstr>
      <vt:lpstr>Performance and age</vt:lpstr>
      <vt:lpstr>Protected conversations </vt:lpstr>
      <vt:lpstr>Practical tips</vt:lpstr>
      <vt:lpstr>Final thoughts</vt:lpstr>
      <vt:lpstr>Case study 1 </vt:lpstr>
      <vt:lpstr>Case study 1</vt:lpstr>
      <vt:lpstr>Case study 1</vt:lpstr>
      <vt:lpstr>Case study 2</vt:lpstr>
      <vt:lpstr>Case study 2</vt:lpstr>
      <vt:lpstr>Case study 2</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poor performance in the workplace</dc:title>
  <dc:creator>Carrie Mitchell</dc:creator>
  <cp:lastModifiedBy>Innes Clark</cp:lastModifiedBy>
  <cp:revision>12</cp:revision>
  <dcterms:created xsi:type="dcterms:W3CDTF">2024-07-04T16:09:18Z</dcterms:created>
  <dcterms:modified xsi:type="dcterms:W3CDTF">2024-08-21T16:44:58Z</dcterms:modified>
</cp:coreProperties>
</file>