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sldIdLst>
    <p:sldId id="270" r:id="rId3"/>
    <p:sldId id="321" r:id="rId4"/>
    <p:sldId id="275" r:id="rId5"/>
    <p:sldId id="272" r:id="rId6"/>
    <p:sldId id="334" r:id="rId7"/>
    <p:sldId id="327" r:id="rId8"/>
    <p:sldId id="332" r:id="rId9"/>
    <p:sldId id="335" r:id="rId10"/>
    <p:sldId id="277" r:id="rId11"/>
    <p:sldId id="324" r:id="rId12"/>
    <p:sldId id="280" r:id="rId13"/>
    <p:sldId id="329" r:id="rId14"/>
    <p:sldId id="330" r:id="rId15"/>
    <p:sldId id="325" r:id="rId16"/>
    <p:sldId id="276" r:id="rId17"/>
    <p:sldId id="323" r:id="rId18"/>
    <p:sldId id="278" r:id="rId19"/>
    <p:sldId id="331" r:id="rId20"/>
    <p:sldId id="279" r:id="rId21"/>
    <p:sldId id="333" r:id="rId22"/>
    <p:sldId id="320" r:id="rId2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4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242E0-3F7D-455C-B247-C15CEB0EDD83}" v="27" dt="2023-11-01T16:21:16.342"/>
    <p1510:client id="{5D6E6905-35B5-4729-A7CA-2224CADA893A}" v="150" dt="2023-11-01T16:36:07.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showGuides="1">
      <p:cViewPr varScale="1">
        <p:scale>
          <a:sx n="114" d="100"/>
          <a:sy n="114" d="100"/>
        </p:scale>
        <p:origin x="47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Main">
    <p:spTree>
      <p:nvGrpSpPr>
        <p:cNvPr id="1" name=""/>
        <p:cNvGrpSpPr/>
        <p:nvPr/>
      </p:nvGrpSpPr>
      <p:grpSpPr>
        <a:xfrm>
          <a:off x="0" y="0"/>
          <a:ext cx="0" cy="0"/>
          <a:chOff x="0" y="0"/>
          <a:chExt cx="0" cy="0"/>
        </a:xfrm>
      </p:grpSpPr>
      <p:pic>
        <p:nvPicPr>
          <p:cNvPr id="6" name="Picture 5" descr="A colorful background with a curved line&#10;&#10;Description automatically generated with medium confidence">
            <a:extLst>
              <a:ext uri="{FF2B5EF4-FFF2-40B4-BE49-F238E27FC236}">
                <a16:creationId xmlns:a16="http://schemas.microsoft.com/office/drawing/2014/main" id="{ED8BB82C-189C-521B-2FBF-8A5A970923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501362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ix">
    <p:spTree>
      <p:nvGrpSpPr>
        <p:cNvPr id="1" name=""/>
        <p:cNvGrpSpPr/>
        <p:nvPr/>
      </p:nvGrpSpPr>
      <p:grpSpPr>
        <a:xfrm>
          <a:off x="0" y="0"/>
          <a:ext cx="0" cy="0"/>
          <a:chOff x="0" y="0"/>
          <a:chExt cx="0" cy="0"/>
        </a:xfrm>
      </p:grpSpPr>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2" name="Title 1">
            <a:extLst>
              <a:ext uri="{FF2B5EF4-FFF2-40B4-BE49-F238E27FC236}">
                <a16:creationId xmlns:a16="http://schemas.microsoft.com/office/drawing/2014/main" id="{6F251FA2-793E-6082-BC50-A00F1DEDF609}"/>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Meet the team</a:t>
            </a:r>
            <a:endParaRPr lang="en-US" dirty="0"/>
          </a:p>
        </p:txBody>
      </p:sp>
      <p:sp>
        <p:nvSpPr>
          <p:cNvPr id="3" name="Picture Placeholder 5">
            <a:extLst>
              <a:ext uri="{FF2B5EF4-FFF2-40B4-BE49-F238E27FC236}">
                <a16:creationId xmlns:a16="http://schemas.microsoft.com/office/drawing/2014/main" id="{B92289E5-93E1-B758-C70F-3926AD986112}"/>
              </a:ext>
            </a:extLst>
          </p:cNvPr>
          <p:cNvSpPr>
            <a:spLocks noGrp="1"/>
          </p:cNvSpPr>
          <p:nvPr>
            <p:ph type="pic" sz="quarter" idx="10"/>
          </p:nvPr>
        </p:nvSpPr>
        <p:spPr>
          <a:xfrm>
            <a:off x="899171" y="2410041"/>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4" name="Picture Placeholder 5">
            <a:extLst>
              <a:ext uri="{FF2B5EF4-FFF2-40B4-BE49-F238E27FC236}">
                <a16:creationId xmlns:a16="http://schemas.microsoft.com/office/drawing/2014/main" id="{66F1641F-0E2E-753B-4BE8-D0372AC64B40}"/>
              </a:ext>
            </a:extLst>
          </p:cNvPr>
          <p:cNvSpPr>
            <a:spLocks noGrp="1"/>
          </p:cNvSpPr>
          <p:nvPr>
            <p:ph type="pic" sz="quarter" idx="11"/>
          </p:nvPr>
        </p:nvSpPr>
        <p:spPr>
          <a:xfrm>
            <a:off x="2691771" y="2410042"/>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23" name="Picture Placeholder 5">
            <a:extLst>
              <a:ext uri="{FF2B5EF4-FFF2-40B4-BE49-F238E27FC236}">
                <a16:creationId xmlns:a16="http://schemas.microsoft.com/office/drawing/2014/main" id="{99F8548E-F97E-2A59-DBFB-3319AC2BDDA4}"/>
              </a:ext>
            </a:extLst>
          </p:cNvPr>
          <p:cNvSpPr>
            <a:spLocks noGrp="1"/>
          </p:cNvSpPr>
          <p:nvPr>
            <p:ph type="pic" sz="quarter" idx="12"/>
          </p:nvPr>
        </p:nvSpPr>
        <p:spPr>
          <a:xfrm>
            <a:off x="4486550" y="2397705"/>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24" name="Picture Placeholder 5">
            <a:extLst>
              <a:ext uri="{FF2B5EF4-FFF2-40B4-BE49-F238E27FC236}">
                <a16:creationId xmlns:a16="http://schemas.microsoft.com/office/drawing/2014/main" id="{F409A484-B384-D02E-58D0-E1F0C337783C}"/>
              </a:ext>
            </a:extLst>
          </p:cNvPr>
          <p:cNvSpPr>
            <a:spLocks noGrp="1"/>
          </p:cNvSpPr>
          <p:nvPr>
            <p:ph type="pic" sz="quarter" idx="13"/>
          </p:nvPr>
        </p:nvSpPr>
        <p:spPr>
          <a:xfrm>
            <a:off x="6279970" y="2399883"/>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25" name="Picture Placeholder 5">
            <a:extLst>
              <a:ext uri="{FF2B5EF4-FFF2-40B4-BE49-F238E27FC236}">
                <a16:creationId xmlns:a16="http://schemas.microsoft.com/office/drawing/2014/main" id="{6A66F250-37C0-EFF7-70B7-FAA4A307C747}"/>
              </a:ext>
            </a:extLst>
          </p:cNvPr>
          <p:cNvSpPr>
            <a:spLocks noGrp="1"/>
          </p:cNvSpPr>
          <p:nvPr>
            <p:ph type="pic" sz="quarter" idx="14"/>
          </p:nvPr>
        </p:nvSpPr>
        <p:spPr>
          <a:xfrm>
            <a:off x="8076109" y="2397705"/>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26" name="Picture Placeholder 5">
            <a:extLst>
              <a:ext uri="{FF2B5EF4-FFF2-40B4-BE49-F238E27FC236}">
                <a16:creationId xmlns:a16="http://schemas.microsoft.com/office/drawing/2014/main" id="{28231FD2-9529-64C3-B86A-6FEBC318D9F6}"/>
              </a:ext>
            </a:extLst>
          </p:cNvPr>
          <p:cNvSpPr>
            <a:spLocks noGrp="1"/>
          </p:cNvSpPr>
          <p:nvPr>
            <p:ph type="pic" sz="quarter" idx="15"/>
          </p:nvPr>
        </p:nvSpPr>
        <p:spPr>
          <a:xfrm>
            <a:off x="9879874" y="2416573"/>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FontTx/>
              <a:buNone/>
              <a:defRPr sz="1200"/>
            </a:lvl1pPr>
          </a:lstStyle>
          <a:p>
            <a:r>
              <a:rPr lang="en-US" dirty="0"/>
              <a:t>Click icon to add picture</a:t>
            </a:r>
          </a:p>
        </p:txBody>
      </p:sp>
      <p:sp>
        <p:nvSpPr>
          <p:cNvPr id="27" name="Text Placeholder 17">
            <a:extLst>
              <a:ext uri="{FF2B5EF4-FFF2-40B4-BE49-F238E27FC236}">
                <a16:creationId xmlns:a16="http://schemas.microsoft.com/office/drawing/2014/main" id="{50A823BD-0D80-4B68-929D-77D7FAE33666}"/>
              </a:ext>
            </a:extLst>
          </p:cNvPr>
          <p:cNvSpPr>
            <a:spLocks noGrp="1"/>
          </p:cNvSpPr>
          <p:nvPr>
            <p:ph type="body" sz="quarter" idx="16" hasCustomPrompt="1"/>
          </p:nvPr>
        </p:nvSpPr>
        <p:spPr>
          <a:xfrm>
            <a:off x="899173"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28" name="Text Placeholder 17">
            <a:extLst>
              <a:ext uri="{FF2B5EF4-FFF2-40B4-BE49-F238E27FC236}">
                <a16:creationId xmlns:a16="http://schemas.microsoft.com/office/drawing/2014/main" id="{DA9B6AD3-FD94-637B-BC9A-B29AC5BFF97A}"/>
              </a:ext>
            </a:extLst>
          </p:cNvPr>
          <p:cNvSpPr>
            <a:spLocks noGrp="1"/>
          </p:cNvSpPr>
          <p:nvPr>
            <p:ph type="body" sz="quarter" idx="17" hasCustomPrompt="1"/>
          </p:nvPr>
        </p:nvSpPr>
        <p:spPr>
          <a:xfrm>
            <a:off x="899172"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29" name="Text Placeholder 17">
            <a:extLst>
              <a:ext uri="{FF2B5EF4-FFF2-40B4-BE49-F238E27FC236}">
                <a16:creationId xmlns:a16="http://schemas.microsoft.com/office/drawing/2014/main" id="{7CFA07F9-1613-0FDE-37DE-F31D38201E29}"/>
              </a:ext>
            </a:extLst>
          </p:cNvPr>
          <p:cNvSpPr>
            <a:spLocks noGrp="1"/>
          </p:cNvSpPr>
          <p:nvPr>
            <p:ph type="body" sz="quarter" idx="18" hasCustomPrompt="1"/>
          </p:nvPr>
        </p:nvSpPr>
        <p:spPr>
          <a:xfrm>
            <a:off x="899171"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0" name="Text Placeholder 17">
            <a:extLst>
              <a:ext uri="{FF2B5EF4-FFF2-40B4-BE49-F238E27FC236}">
                <a16:creationId xmlns:a16="http://schemas.microsoft.com/office/drawing/2014/main" id="{B60C2264-7040-1194-39A5-AFD1B1EEEBFF}"/>
              </a:ext>
            </a:extLst>
          </p:cNvPr>
          <p:cNvSpPr>
            <a:spLocks noGrp="1"/>
          </p:cNvSpPr>
          <p:nvPr>
            <p:ph type="body" sz="quarter" idx="19" hasCustomPrompt="1"/>
          </p:nvPr>
        </p:nvSpPr>
        <p:spPr>
          <a:xfrm>
            <a:off x="2691773"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1" name="Text Placeholder 17">
            <a:extLst>
              <a:ext uri="{FF2B5EF4-FFF2-40B4-BE49-F238E27FC236}">
                <a16:creationId xmlns:a16="http://schemas.microsoft.com/office/drawing/2014/main" id="{BD5D3986-DC2A-657B-8152-D58976C7B66B}"/>
              </a:ext>
            </a:extLst>
          </p:cNvPr>
          <p:cNvSpPr>
            <a:spLocks noGrp="1"/>
          </p:cNvSpPr>
          <p:nvPr>
            <p:ph type="body" sz="quarter" idx="20" hasCustomPrompt="1"/>
          </p:nvPr>
        </p:nvSpPr>
        <p:spPr>
          <a:xfrm>
            <a:off x="2691772"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2" name="Text Placeholder 17">
            <a:extLst>
              <a:ext uri="{FF2B5EF4-FFF2-40B4-BE49-F238E27FC236}">
                <a16:creationId xmlns:a16="http://schemas.microsoft.com/office/drawing/2014/main" id="{F2380EBD-3D45-5BEB-CDD8-CC01C175652F}"/>
              </a:ext>
            </a:extLst>
          </p:cNvPr>
          <p:cNvSpPr>
            <a:spLocks noGrp="1"/>
          </p:cNvSpPr>
          <p:nvPr>
            <p:ph type="body" sz="quarter" idx="21" hasCustomPrompt="1"/>
          </p:nvPr>
        </p:nvSpPr>
        <p:spPr>
          <a:xfrm>
            <a:off x="2691771"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3" name="Text Placeholder 17">
            <a:extLst>
              <a:ext uri="{FF2B5EF4-FFF2-40B4-BE49-F238E27FC236}">
                <a16:creationId xmlns:a16="http://schemas.microsoft.com/office/drawing/2014/main" id="{6CBE945B-DB88-FEE9-746E-56EA73390466}"/>
              </a:ext>
            </a:extLst>
          </p:cNvPr>
          <p:cNvSpPr>
            <a:spLocks noGrp="1"/>
          </p:cNvSpPr>
          <p:nvPr>
            <p:ph type="body" sz="quarter" idx="22" hasCustomPrompt="1"/>
          </p:nvPr>
        </p:nvSpPr>
        <p:spPr>
          <a:xfrm>
            <a:off x="4486552"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4" name="Text Placeholder 17">
            <a:extLst>
              <a:ext uri="{FF2B5EF4-FFF2-40B4-BE49-F238E27FC236}">
                <a16:creationId xmlns:a16="http://schemas.microsoft.com/office/drawing/2014/main" id="{BB3F26F0-30EC-7E57-DF6A-BDA0D510C1EE}"/>
              </a:ext>
            </a:extLst>
          </p:cNvPr>
          <p:cNvSpPr>
            <a:spLocks noGrp="1"/>
          </p:cNvSpPr>
          <p:nvPr>
            <p:ph type="body" sz="quarter" idx="23" hasCustomPrompt="1"/>
          </p:nvPr>
        </p:nvSpPr>
        <p:spPr>
          <a:xfrm>
            <a:off x="4486551"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5" name="Text Placeholder 17">
            <a:extLst>
              <a:ext uri="{FF2B5EF4-FFF2-40B4-BE49-F238E27FC236}">
                <a16:creationId xmlns:a16="http://schemas.microsoft.com/office/drawing/2014/main" id="{360C95B9-7E34-C1DF-6E2E-7312F6AA676C}"/>
              </a:ext>
            </a:extLst>
          </p:cNvPr>
          <p:cNvSpPr>
            <a:spLocks noGrp="1"/>
          </p:cNvSpPr>
          <p:nvPr>
            <p:ph type="body" sz="quarter" idx="24" hasCustomPrompt="1"/>
          </p:nvPr>
        </p:nvSpPr>
        <p:spPr>
          <a:xfrm>
            <a:off x="4486550"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6" name="Text Placeholder 17">
            <a:extLst>
              <a:ext uri="{FF2B5EF4-FFF2-40B4-BE49-F238E27FC236}">
                <a16:creationId xmlns:a16="http://schemas.microsoft.com/office/drawing/2014/main" id="{9D72AAFC-23C2-AE99-3DC0-D2B326AA2A11}"/>
              </a:ext>
            </a:extLst>
          </p:cNvPr>
          <p:cNvSpPr>
            <a:spLocks noGrp="1"/>
          </p:cNvSpPr>
          <p:nvPr>
            <p:ph type="body" sz="quarter" idx="25" hasCustomPrompt="1"/>
          </p:nvPr>
        </p:nvSpPr>
        <p:spPr>
          <a:xfrm>
            <a:off x="6279972"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7" name="Text Placeholder 17">
            <a:extLst>
              <a:ext uri="{FF2B5EF4-FFF2-40B4-BE49-F238E27FC236}">
                <a16:creationId xmlns:a16="http://schemas.microsoft.com/office/drawing/2014/main" id="{6F8EA87B-AE28-0931-AC28-C7D8E2529941}"/>
              </a:ext>
            </a:extLst>
          </p:cNvPr>
          <p:cNvSpPr>
            <a:spLocks noGrp="1"/>
          </p:cNvSpPr>
          <p:nvPr>
            <p:ph type="body" sz="quarter" idx="26" hasCustomPrompt="1"/>
          </p:nvPr>
        </p:nvSpPr>
        <p:spPr>
          <a:xfrm>
            <a:off x="6279971"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8" name="Text Placeholder 17">
            <a:extLst>
              <a:ext uri="{FF2B5EF4-FFF2-40B4-BE49-F238E27FC236}">
                <a16:creationId xmlns:a16="http://schemas.microsoft.com/office/drawing/2014/main" id="{33D7ABC0-6339-7A7C-F3C5-3BEB24A3B1A8}"/>
              </a:ext>
            </a:extLst>
          </p:cNvPr>
          <p:cNvSpPr>
            <a:spLocks noGrp="1"/>
          </p:cNvSpPr>
          <p:nvPr>
            <p:ph type="body" sz="quarter" idx="27" hasCustomPrompt="1"/>
          </p:nvPr>
        </p:nvSpPr>
        <p:spPr>
          <a:xfrm>
            <a:off x="6279970"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9" name="Text Placeholder 17">
            <a:extLst>
              <a:ext uri="{FF2B5EF4-FFF2-40B4-BE49-F238E27FC236}">
                <a16:creationId xmlns:a16="http://schemas.microsoft.com/office/drawing/2014/main" id="{6FEB787F-A3CC-3020-03E7-264B41A760C7}"/>
              </a:ext>
            </a:extLst>
          </p:cNvPr>
          <p:cNvSpPr>
            <a:spLocks noGrp="1"/>
          </p:cNvSpPr>
          <p:nvPr>
            <p:ph type="body" sz="quarter" idx="28" hasCustomPrompt="1"/>
          </p:nvPr>
        </p:nvSpPr>
        <p:spPr>
          <a:xfrm>
            <a:off x="8076111"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40" name="Text Placeholder 17">
            <a:extLst>
              <a:ext uri="{FF2B5EF4-FFF2-40B4-BE49-F238E27FC236}">
                <a16:creationId xmlns:a16="http://schemas.microsoft.com/office/drawing/2014/main" id="{814F84A0-9EAA-FC2A-57F9-A062974396C5}"/>
              </a:ext>
            </a:extLst>
          </p:cNvPr>
          <p:cNvSpPr>
            <a:spLocks noGrp="1"/>
          </p:cNvSpPr>
          <p:nvPr>
            <p:ph type="body" sz="quarter" idx="29" hasCustomPrompt="1"/>
          </p:nvPr>
        </p:nvSpPr>
        <p:spPr>
          <a:xfrm>
            <a:off x="8076110"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41" name="Text Placeholder 17">
            <a:extLst>
              <a:ext uri="{FF2B5EF4-FFF2-40B4-BE49-F238E27FC236}">
                <a16:creationId xmlns:a16="http://schemas.microsoft.com/office/drawing/2014/main" id="{DE90FF08-0B14-C06A-4893-EC1FC548C650}"/>
              </a:ext>
            </a:extLst>
          </p:cNvPr>
          <p:cNvSpPr>
            <a:spLocks noGrp="1"/>
          </p:cNvSpPr>
          <p:nvPr>
            <p:ph type="body" sz="quarter" idx="30" hasCustomPrompt="1"/>
          </p:nvPr>
        </p:nvSpPr>
        <p:spPr>
          <a:xfrm>
            <a:off x="8076109"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42" name="Text Placeholder 17">
            <a:extLst>
              <a:ext uri="{FF2B5EF4-FFF2-40B4-BE49-F238E27FC236}">
                <a16:creationId xmlns:a16="http://schemas.microsoft.com/office/drawing/2014/main" id="{C792E905-CCF9-595F-D987-2E977C218584}"/>
              </a:ext>
            </a:extLst>
          </p:cNvPr>
          <p:cNvSpPr>
            <a:spLocks noGrp="1"/>
          </p:cNvSpPr>
          <p:nvPr>
            <p:ph type="body" sz="quarter" idx="31" hasCustomPrompt="1"/>
          </p:nvPr>
        </p:nvSpPr>
        <p:spPr>
          <a:xfrm>
            <a:off x="9879876" y="4184187"/>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43" name="Text Placeholder 17">
            <a:extLst>
              <a:ext uri="{FF2B5EF4-FFF2-40B4-BE49-F238E27FC236}">
                <a16:creationId xmlns:a16="http://schemas.microsoft.com/office/drawing/2014/main" id="{5B5BED72-1C12-C36B-BDDE-7BFA74BC30FF}"/>
              </a:ext>
            </a:extLst>
          </p:cNvPr>
          <p:cNvSpPr>
            <a:spLocks noGrp="1"/>
          </p:cNvSpPr>
          <p:nvPr>
            <p:ph type="body" sz="quarter" idx="32" hasCustomPrompt="1"/>
          </p:nvPr>
        </p:nvSpPr>
        <p:spPr>
          <a:xfrm>
            <a:off x="9879875" y="4393193"/>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44" name="Text Placeholder 17">
            <a:extLst>
              <a:ext uri="{FF2B5EF4-FFF2-40B4-BE49-F238E27FC236}">
                <a16:creationId xmlns:a16="http://schemas.microsoft.com/office/drawing/2014/main" id="{E8781925-6BA1-308D-AC5D-C4347A558B3D}"/>
              </a:ext>
            </a:extLst>
          </p:cNvPr>
          <p:cNvSpPr>
            <a:spLocks noGrp="1"/>
          </p:cNvSpPr>
          <p:nvPr>
            <p:ph type="body" sz="quarter" idx="33" hasCustomPrompt="1"/>
          </p:nvPr>
        </p:nvSpPr>
        <p:spPr>
          <a:xfrm>
            <a:off x="9879874" y="4680576"/>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Tree>
    <p:extLst>
      <p:ext uri="{BB962C8B-B14F-4D97-AF65-F5344CB8AC3E}">
        <p14:creationId xmlns:p14="http://schemas.microsoft.com/office/powerpoint/2010/main" val="374315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1DBF6-6D03-4A1F-CB20-7BF11A41F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7" name="Text Placeholder 17">
            <a:extLst>
              <a:ext uri="{FF2B5EF4-FFF2-40B4-BE49-F238E27FC236}">
                <a16:creationId xmlns:a16="http://schemas.microsoft.com/office/drawing/2014/main" id="{C4746C7B-438F-8CA7-D98E-A2DBD3B6687B}"/>
              </a:ext>
            </a:extLst>
          </p:cNvPr>
          <p:cNvSpPr>
            <a:spLocks noGrp="1"/>
          </p:cNvSpPr>
          <p:nvPr>
            <p:ph type="body" sz="quarter" idx="18" hasCustomPrompt="1"/>
          </p:nvPr>
        </p:nvSpPr>
        <p:spPr>
          <a:xfrm>
            <a:off x="838202"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8" name="Title 1">
            <a:extLst>
              <a:ext uri="{FF2B5EF4-FFF2-40B4-BE49-F238E27FC236}">
                <a16:creationId xmlns:a16="http://schemas.microsoft.com/office/drawing/2014/main" id="{41CA7172-BD83-3D02-5D18-772EDBAA99B7}"/>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Deals</a:t>
            </a:r>
            <a:endParaRPr lang="en-US" dirty="0"/>
          </a:p>
        </p:txBody>
      </p:sp>
      <p:sp>
        <p:nvSpPr>
          <p:cNvPr id="9" name="Text Placeholder 17">
            <a:extLst>
              <a:ext uri="{FF2B5EF4-FFF2-40B4-BE49-F238E27FC236}">
                <a16:creationId xmlns:a16="http://schemas.microsoft.com/office/drawing/2014/main" id="{1278BF35-40FC-CCBA-EA1E-58173B8E7FFF}"/>
              </a:ext>
            </a:extLst>
          </p:cNvPr>
          <p:cNvSpPr>
            <a:spLocks noGrp="1"/>
          </p:cNvSpPr>
          <p:nvPr>
            <p:ph type="body" sz="quarter" idx="19" hasCustomPrompt="1"/>
          </p:nvPr>
        </p:nvSpPr>
        <p:spPr>
          <a:xfrm>
            <a:off x="4634215" y="3429000"/>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10" name="Text Placeholder 17">
            <a:extLst>
              <a:ext uri="{FF2B5EF4-FFF2-40B4-BE49-F238E27FC236}">
                <a16:creationId xmlns:a16="http://schemas.microsoft.com/office/drawing/2014/main" id="{140E06C5-BC49-3522-33E2-54B46FB9726C}"/>
              </a:ext>
            </a:extLst>
          </p:cNvPr>
          <p:cNvSpPr>
            <a:spLocks noGrp="1"/>
          </p:cNvSpPr>
          <p:nvPr>
            <p:ph type="body" sz="quarter" idx="20" hasCustomPrompt="1"/>
          </p:nvPr>
        </p:nvSpPr>
        <p:spPr>
          <a:xfrm>
            <a:off x="4634215"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11" name="Text Placeholder 17">
            <a:extLst>
              <a:ext uri="{FF2B5EF4-FFF2-40B4-BE49-F238E27FC236}">
                <a16:creationId xmlns:a16="http://schemas.microsoft.com/office/drawing/2014/main" id="{BF5951BC-AF35-1689-9487-6D540DDC42DB}"/>
              </a:ext>
            </a:extLst>
          </p:cNvPr>
          <p:cNvSpPr>
            <a:spLocks noGrp="1"/>
          </p:cNvSpPr>
          <p:nvPr>
            <p:ph type="body" sz="quarter" idx="21" hasCustomPrompt="1"/>
          </p:nvPr>
        </p:nvSpPr>
        <p:spPr>
          <a:xfrm>
            <a:off x="8430234" y="3429000"/>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12" name="Text Placeholder 17">
            <a:extLst>
              <a:ext uri="{FF2B5EF4-FFF2-40B4-BE49-F238E27FC236}">
                <a16:creationId xmlns:a16="http://schemas.microsoft.com/office/drawing/2014/main" id="{74F84E4F-E3F3-21E3-EF2C-2E4F8F346F96}"/>
              </a:ext>
            </a:extLst>
          </p:cNvPr>
          <p:cNvSpPr>
            <a:spLocks noGrp="1"/>
          </p:cNvSpPr>
          <p:nvPr>
            <p:ph type="body" sz="quarter" idx="22" hasCustomPrompt="1"/>
          </p:nvPr>
        </p:nvSpPr>
        <p:spPr>
          <a:xfrm>
            <a:off x="8430232"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22" name="Text Placeholder 17">
            <a:extLst>
              <a:ext uri="{FF2B5EF4-FFF2-40B4-BE49-F238E27FC236}">
                <a16:creationId xmlns:a16="http://schemas.microsoft.com/office/drawing/2014/main" id="{F068B7B6-4F15-1582-9A93-FED3D9F4D401}"/>
              </a:ext>
            </a:extLst>
          </p:cNvPr>
          <p:cNvSpPr>
            <a:spLocks noGrp="1"/>
          </p:cNvSpPr>
          <p:nvPr>
            <p:ph type="body" sz="quarter" idx="25" hasCustomPrompt="1"/>
          </p:nvPr>
        </p:nvSpPr>
        <p:spPr>
          <a:xfrm>
            <a:off x="838200" y="3427686"/>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24" name="Picture Placeholder 23">
            <a:extLst>
              <a:ext uri="{FF2B5EF4-FFF2-40B4-BE49-F238E27FC236}">
                <a16:creationId xmlns:a16="http://schemas.microsoft.com/office/drawing/2014/main" id="{C30AE2A0-01BE-AAA3-B092-DC68574C2F5B}"/>
              </a:ext>
            </a:extLst>
          </p:cNvPr>
          <p:cNvSpPr>
            <a:spLocks noGrp="1"/>
          </p:cNvSpPr>
          <p:nvPr>
            <p:ph type="pic" sz="quarter" idx="26" hasCustomPrompt="1"/>
          </p:nvPr>
        </p:nvSpPr>
        <p:spPr>
          <a:xfrm>
            <a:off x="838200" y="2797400"/>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
        <p:nvSpPr>
          <p:cNvPr id="25" name="Picture Placeholder 23">
            <a:extLst>
              <a:ext uri="{FF2B5EF4-FFF2-40B4-BE49-F238E27FC236}">
                <a16:creationId xmlns:a16="http://schemas.microsoft.com/office/drawing/2014/main" id="{1BB5A942-B12C-1BCA-4149-BFCFE906BE53}"/>
              </a:ext>
            </a:extLst>
          </p:cNvPr>
          <p:cNvSpPr>
            <a:spLocks noGrp="1"/>
          </p:cNvSpPr>
          <p:nvPr>
            <p:ph type="pic" sz="quarter" idx="27" hasCustomPrompt="1"/>
          </p:nvPr>
        </p:nvSpPr>
        <p:spPr>
          <a:xfrm>
            <a:off x="4633249" y="2797399"/>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
        <p:nvSpPr>
          <p:cNvPr id="26" name="Picture Placeholder 23">
            <a:extLst>
              <a:ext uri="{FF2B5EF4-FFF2-40B4-BE49-F238E27FC236}">
                <a16:creationId xmlns:a16="http://schemas.microsoft.com/office/drawing/2014/main" id="{C341B588-F0D6-0012-BB9A-9AB09088EB31}"/>
              </a:ext>
            </a:extLst>
          </p:cNvPr>
          <p:cNvSpPr>
            <a:spLocks noGrp="1"/>
          </p:cNvSpPr>
          <p:nvPr>
            <p:ph type="pic" sz="quarter" idx="28" hasCustomPrompt="1"/>
          </p:nvPr>
        </p:nvSpPr>
        <p:spPr>
          <a:xfrm>
            <a:off x="8441799" y="2797398"/>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Tree>
    <p:extLst>
      <p:ext uri="{BB962C8B-B14F-4D97-AF65-F5344CB8AC3E}">
        <p14:creationId xmlns:p14="http://schemas.microsoft.com/office/powerpoint/2010/main" val="53150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A blurry image of a purple and blue background&#10;&#10;Description automatically generated">
            <a:extLst>
              <a:ext uri="{FF2B5EF4-FFF2-40B4-BE49-F238E27FC236}">
                <a16:creationId xmlns:a16="http://schemas.microsoft.com/office/drawing/2014/main" id="{ADE00590-2668-3145-AE3B-69D33DCAFB3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
        <p:nvSpPr>
          <p:cNvPr id="2" name="Title 1">
            <a:extLst>
              <a:ext uri="{FF2B5EF4-FFF2-40B4-BE49-F238E27FC236}">
                <a16:creationId xmlns:a16="http://schemas.microsoft.com/office/drawing/2014/main" id="{18EB6018-2E42-11E0-8951-19D9D9180680}"/>
              </a:ext>
            </a:extLst>
          </p:cNvPr>
          <p:cNvSpPr>
            <a:spLocks noGrp="1"/>
          </p:cNvSpPr>
          <p:nvPr>
            <p:ph type="ctrTitle" idx="4294967295" hasCustomPrompt="1"/>
          </p:nvPr>
        </p:nvSpPr>
        <p:spPr>
          <a:xfrm>
            <a:off x="1069695" y="2267452"/>
            <a:ext cx="4787641" cy="1804215"/>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a:t>Click to add Closing Text</a:t>
            </a:r>
            <a:endParaRPr lang="en-US" dirty="0"/>
          </a:p>
        </p:txBody>
      </p:sp>
      <p:sp>
        <p:nvSpPr>
          <p:cNvPr id="7" name="TextBox 6">
            <a:extLst>
              <a:ext uri="{FF2B5EF4-FFF2-40B4-BE49-F238E27FC236}">
                <a16:creationId xmlns:a16="http://schemas.microsoft.com/office/drawing/2014/main" id="{8EECF1FA-509F-53B1-D698-9F24019B0680}"/>
              </a:ext>
            </a:extLst>
          </p:cNvPr>
          <p:cNvSpPr txBox="1"/>
          <p:nvPr userDrawn="1"/>
        </p:nvSpPr>
        <p:spPr>
          <a:xfrm>
            <a:off x="9003323" y="4396154"/>
            <a:ext cx="2467316" cy="1723549"/>
          </a:xfrm>
          <a:prstGeom prst="rect">
            <a:avLst/>
          </a:prstGeom>
          <a:noFill/>
        </p:spPr>
        <p:txBody>
          <a:bodyPr wrap="square" rtlCol="0">
            <a:spAutoFit/>
          </a:bodyPr>
          <a:lstStyle/>
          <a:p>
            <a:pPr algn="r"/>
            <a:r>
              <a:rPr lang="en-GB" sz="1200" b="1" dirty="0">
                <a:solidFill>
                  <a:schemeClr val="bg1"/>
                </a:solidFill>
                <a:latin typeface="Helvetica" panose="020B0604020202020204" pitchFamily="34" charset="0"/>
                <a:cs typeface="Helvetica" panose="020B0604020202020204" pitchFamily="34" charset="0"/>
              </a:rPr>
              <a:t>Edinburgh</a:t>
            </a:r>
          </a:p>
          <a:p>
            <a:pPr algn="r"/>
            <a:r>
              <a:rPr lang="en-GB" sz="1200" dirty="0">
                <a:solidFill>
                  <a:schemeClr val="bg1"/>
                </a:solidFill>
                <a:latin typeface="Helvetica" panose="020B0604020202020204" pitchFamily="34" charset="0"/>
                <a:cs typeface="Helvetica" panose="020B0604020202020204" pitchFamily="34" charset="0"/>
              </a:rPr>
              <a:t>0131 247 1000</a:t>
            </a:r>
          </a:p>
          <a:p>
            <a:pPr algn="r"/>
            <a:endParaRPr lang="en-GB" sz="1200" dirty="0">
              <a:solidFill>
                <a:schemeClr val="bg1"/>
              </a:solidFill>
              <a:latin typeface="Helvetica" panose="020B0604020202020204" pitchFamily="34" charset="0"/>
              <a:cs typeface="Helvetica" panose="020B0604020202020204" pitchFamily="34" charset="0"/>
            </a:endParaRPr>
          </a:p>
          <a:p>
            <a:pPr algn="r"/>
            <a:r>
              <a:rPr lang="en-GB" sz="1200" b="1" dirty="0">
                <a:solidFill>
                  <a:schemeClr val="bg1"/>
                </a:solidFill>
                <a:latin typeface="Helvetica" panose="020B0604020202020204" pitchFamily="34" charset="0"/>
                <a:cs typeface="Helvetica" panose="020B0604020202020204" pitchFamily="34" charset="0"/>
              </a:rPr>
              <a:t>Glasgow</a:t>
            </a:r>
          </a:p>
          <a:p>
            <a:pPr algn="r"/>
            <a:r>
              <a:rPr lang="en-GB" sz="1200" dirty="0">
                <a:solidFill>
                  <a:schemeClr val="bg1"/>
                </a:solidFill>
                <a:latin typeface="Helvetica" panose="020B0604020202020204" pitchFamily="34" charset="0"/>
                <a:cs typeface="Helvetica" panose="020B0604020202020204" pitchFamily="34" charset="0"/>
              </a:rPr>
              <a:t>0141 303 1100</a:t>
            </a:r>
          </a:p>
          <a:p>
            <a:pPr algn="r"/>
            <a:endParaRPr lang="en-GB" sz="1200" dirty="0">
              <a:solidFill>
                <a:schemeClr val="bg1"/>
              </a:solidFill>
              <a:latin typeface="Helvetica" panose="020B0604020202020204" pitchFamily="34" charset="0"/>
              <a:cs typeface="Helvetica" panose="020B0604020202020204" pitchFamily="34" charset="0"/>
            </a:endParaRPr>
          </a:p>
          <a:p>
            <a:pPr algn="r">
              <a:spcAft>
                <a:spcPts val="900"/>
              </a:spcAft>
            </a:pPr>
            <a:r>
              <a:rPr lang="en-GB" sz="1200" dirty="0">
                <a:solidFill>
                  <a:schemeClr val="bg1"/>
                </a:solidFill>
                <a:latin typeface="Helvetica" panose="020B0604020202020204" pitchFamily="34" charset="0"/>
                <a:cs typeface="Helvetica" panose="020B0604020202020204" pitchFamily="34" charset="0"/>
              </a:rPr>
              <a:t>info@mfmac.com</a:t>
            </a:r>
          </a:p>
          <a:p>
            <a:pPr algn="r"/>
            <a:r>
              <a:rPr lang="en-GB" sz="1200" b="1" dirty="0">
                <a:solidFill>
                  <a:schemeClr val="bg1"/>
                </a:solidFill>
                <a:latin typeface="Helvetica" panose="020B0604020202020204" pitchFamily="34" charset="0"/>
                <a:cs typeface="Helvetica" panose="020B0604020202020204" pitchFamily="34" charset="0"/>
              </a:rPr>
              <a:t>www.mfmac.com</a:t>
            </a:r>
          </a:p>
        </p:txBody>
      </p:sp>
    </p:spTree>
    <p:extLst>
      <p:ext uri="{BB962C8B-B14F-4D97-AF65-F5344CB8AC3E}">
        <p14:creationId xmlns:p14="http://schemas.microsoft.com/office/powerpoint/2010/main" val="3471908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59F6928F-BBBE-635D-F49F-36E7D03F63C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pic>
        <p:nvPicPr>
          <p:cNvPr id="8" name="Picture 7">
            <a:extLst>
              <a:ext uri="{FF2B5EF4-FFF2-40B4-BE49-F238E27FC236}">
                <a16:creationId xmlns:a16="http://schemas.microsoft.com/office/drawing/2014/main" id="{EF40E88A-A287-521D-1AD7-EFC1A0AD73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
        <p:nvSpPr>
          <p:cNvPr id="9" name="TextBox 8">
            <a:extLst>
              <a:ext uri="{FF2B5EF4-FFF2-40B4-BE49-F238E27FC236}">
                <a16:creationId xmlns:a16="http://schemas.microsoft.com/office/drawing/2014/main" id="{94B41423-C475-6245-9B35-7199D8E70E23}"/>
              </a:ext>
            </a:extLst>
          </p:cNvPr>
          <p:cNvSpPr txBox="1"/>
          <p:nvPr userDrawn="1"/>
        </p:nvSpPr>
        <p:spPr>
          <a:xfrm>
            <a:off x="2876824" y="3200400"/>
            <a:ext cx="645561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 Morton Fraser MacRoberts LLP 2023</a:t>
            </a:r>
          </a:p>
          <a:p>
            <a:endParaRPr lang="en-GB" dirty="0"/>
          </a:p>
        </p:txBody>
      </p:sp>
    </p:spTree>
    <p:extLst>
      <p:ext uri="{BB962C8B-B14F-4D97-AF65-F5344CB8AC3E}">
        <p14:creationId xmlns:p14="http://schemas.microsoft.com/office/powerpoint/2010/main" val="1270776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lvl1pPr>
          </a:lstStyle>
          <a:p>
            <a:r>
              <a:rPr lang="en-GB" dirty="0"/>
              <a:t>Click to add section 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4" name="Picture 3" descr="A blue and pink background&#10;&#10;Description automatically generated">
            <a:extLst>
              <a:ext uri="{FF2B5EF4-FFF2-40B4-BE49-F238E27FC236}">
                <a16:creationId xmlns:a16="http://schemas.microsoft.com/office/drawing/2014/main" id="{9D514FD1-6AB4-5523-E403-CB77667DD4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58" y="-45998"/>
            <a:ext cx="209550" cy="6969760"/>
          </a:xfrm>
          <a:prstGeom prst="rect">
            <a:avLst/>
          </a:prstGeom>
        </p:spPr>
      </p:pic>
    </p:spTree>
    <p:extLst>
      <p:ext uri="{BB962C8B-B14F-4D97-AF65-F5344CB8AC3E}">
        <p14:creationId xmlns:p14="http://schemas.microsoft.com/office/powerpoint/2010/main" val="323579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uildings 1">
    <p:spTree>
      <p:nvGrpSpPr>
        <p:cNvPr id="1" name=""/>
        <p:cNvGrpSpPr/>
        <p:nvPr/>
      </p:nvGrpSpPr>
      <p:grpSpPr>
        <a:xfrm>
          <a:off x="0" y="0"/>
          <a:ext cx="0" cy="0"/>
          <a:chOff x="0" y="0"/>
          <a:chExt cx="0" cy="0"/>
        </a:xfrm>
      </p:grpSpPr>
      <p:pic>
        <p:nvPicPr>
          <p:cNvPr id="5" name="Picture 4" descr="A close-up of a glass wall&#10;&#10;Description automatically generated">
            <a:extLst>
              <a:ext uri="{FF2B5EF4-FFF2-40B4-BE49-F238E27FC236}">
                <a16:creationId xmlns:a16="http://schemas.microsoft.com/office/drawing/2014/main" id="{41221B09-F563-2D47-861A-EB8B514180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6" name="Picture 5">
            <a:extLst>
              <a:ext uri="{FF2B5EF4-FFF2-40B4-BE49-F238E27FC236}">
                <a16:creationId xmlns:a16="http://schemas.microsoft.com/office/drawing/2014/main" id="{55868561-0F70-3B7D-5834-CC10C1063E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236424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Buildings 2">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3E5642BC-DBD4-5AD7-C1F0-0EB937CBFD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8" name="Picture 7">
            <a:extLst>
              <a:ext uri="{FF2B5EF4-FFF2-40B4-BE49-F238E27FC236}">
                <a16:creationId xmlns:a16="http://schemas.microsoft.com/office/drawing/2014/main" id="{C865CA41-A8A1-9B92-FA99-B4D14950C1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4205104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Abstract 1">
    <p:spTree>
      <p:nvGrpSpPr>
        <p:cNvPr id="1" name=""/>
        <p:cNvGrpSpPr/>
        <p:nvPr/>
      </p:nvGrpSpPr>
      <p:grpSpPr>
        <a:xfrm>
          <a:off x="0" y="0"/>
          <a:ext cx="0" cy="0"/>
          <a:chOff x="0" y="0"/>
          <a:chExt cx="0" cy="0"/>
        </a:xfrm>
      </p:grpSpPr>
      <p:pic>
        <p:nvPicPr>
          <p:cNvPr id="5" name="Picture 4" descr="A close-up of a painting&#10;&#10;Description automatically generated">
            <a:extLst>
              <a:ext uri="{FF2B5EF4-FFF2-40B4-BE49-F238E27FC236}">
                <a16:creationId xmlns:a16="http://schemas.microsoft.com/office/drawing/2014/main" id="{708514BF-7AD1-D19A-956A-7E1589170D3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10" name="Picture 9">
            <a:extLst>
              <a:ext uri="{FF2B5EF4-FFF2-40B4-BE49-F238E27FC236}">
                <a16:creationId xmlns:a16="http://schemas.microsoft.com/office/drawing/2014/main" id="{CACF1B26-32AE-0515-B9A2-5E7EC26CD8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1692196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Abstract 2">
    <p:spTree>
      <p:nvGrpSpPr>
        <p:cNvPr id="1" name=""/>
        <p:cNvGrpSpPr/>
        <p:nvPr/>
      </p:nvGrpSpPr>
      <p:grpSpPr>
        <a:xfrm>
          <a:off x="0" y="0"/>
          <a:ext cx="0" cy="0"/>
          <a:chOff x="0" y="0"/>
          <a:chExt cx="0" cy="0"/>
        </a:xfrm>
      </p:grpSpPr>
      <p:pic>
        <p:nvPicPr>
          <p:cNvPr id="5" name="Picture 4" descr="A blurry image of a red and blue light&#10;&#10;Description automatically generated">
            <a:extLst>
              <a:ext uri="{FF2B5EF4-FFF2-40B4-BE49-F238E27FC236}">
                <a16:creationId xmlns:a16="http://schemas.microsoft.com/office/drawing/2014/main" id="{5C702365-7F19-AAF7-A934-7CDAB2A4D204}"/>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8" name="Picture 7">
            <a:extLst>
              <a:ext uri="{FF2B5EF4-FFF2-40B4-BE49-F238E27FC236}">
                <a16:creationId xmlns:a16="http://schemas.microsoft.com/office/drawing/2014/main" id="{E40BEBF9-D27A-D931-9EDA-5F9EBE5AC4C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3012069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Flower">
    <p:spTree>
      <p:nvGrpSpPr>
        <p:cNvPr id="1" name=""/>
        <p:cNvGrpSpPr/>
        <p:nvPr/>
      </p:nvGrpSpPr>
      <p:grpSpPr>
        <a:xfrm>
          <a:off x="0" y="0"/>
          <a:ext cx="0" cy="0"/>
          <a:chOff x="0" y="0"/>
          <a:chExt cx="0" cy="0"/>
        </a:xfrm>
      </p:grpSpPr>
      <p:pic>
        <p:nvPicPr>
          <p:cNvPr id="5" name="Picture 4" descr="Close up of a flower&#10;&#10;Description automatically generated">
            <a:extLst>
              <a:ext uri="{FF2B5EF4-FFF2-40B4-BE49-F238E27FC236}">
                <a16:creationId xmlns:a16="http://schemas.microsoft.com/office/drawing/2014/main" id="{03C878F0-BB78-5F92-EA85-A424B546A3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 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a:t>
            </a:r>
          </a:p>
        </p:txBody>
      </p:sp>
      <p:pic>
        <p:nvPicPr>
          <p:cNvPr id="8" name="Picture 7">
            <a:extLst>
              <a:ext uri="{FF2B5EF4-FFF2-40B4-BE49-F238E27FC236}">
                <a16:creationId xmlns:a16="http://schemas.microsoft.com/office/drawing/2014/main" id="{3A099154-881D-9284-6E58-71B058E7C23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1448323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0D0-F37A-3E11-783A-D24A8EE44F6F}"/>
              </a:ext>
            </a:extLst>
          </p:cNvPr>
          <p:cNvSpPr>
            <a:spLocks noGrp="1"/>
          </p:cNvSpPr>
          <p:nvPr>
            <p:ph type="title" hasCustomPrompt="1"/>
          </p:nvPr>
        </p:nvSpPr>
        <p:spPr/>
        <p:txBody>
          <a:bodyPr/>
          <a:lstStyle>
            <a:lvl1pPr>
              <a:defRPr>
                <a:latin typeface="Didot" panose="02000503000000020003" pitchFamily="2" charset="-79"/>
                <a:cs typeface="Didot" panose="02000503000000020003" pitchFamily="2" charset="-79"/>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DA44C892-5610-CEA6-C036-EDB5DF3D3467}"/>
              </a:ext>
            </a:extLst>
          </p:cNvPr>
          <p:cNvSpPr>
            <a:spLocks noGrp="1"/>
          </p:cNvSpPr>
          <p:nvPr>
            <p:ph idx="1" hasCustomPrompt="1"/>
          </p:nvPr>
        </p:nvSpPr>
        <p:spPr>
          <a:xfrm>
            <a:off x="838200" y="1825625"/>
            <a:ext cx="10515600" cy="4060825"/>
          </a:xfrm>
        </p:spPr>
        <p:txBody>
          <a:bodyPr/>
          <a:lstStyle>
            <a:lvl1pPr>
              <a:defRPr b="0" i="0">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ue and pink background&#10;&#10;Description automatically generated">
            <a:extLst>
              <a:ext uri="{FF2B5EF4-FFF2-40B4-BE49-F238E27FC236}">
                <a16:creationId xmlns:a16="http://schemas.microsoft.com/office/drawing/2014/main" id="{F40DCEC3-3645-A91F-78E5-786AB3674B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90045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Alt 1">
    <p:spTree>
      <p:nvGrpSpPr>
        <p:cNvPr id="1" name=""/>
        <p:cNvGrpSpPr/>
        <p:nvPr/>
      </p:nvGrpSpPr>
      <p:grpSpPr>
        <a:xfrm>
          <a:off x="0" y="0"/>
          <a:ext cx="0" cy="0"/>
          <a:chOff x="0" y="0"/>
          <a:chExt cx="0" cy="0"/>
        </a:xfrm>
      </p:grpSpPr>
      <p:pic>
        <p:nvPicPr>
          <p:cNvPr id="8" name="Picture 7" descr="A colorful gradient on a blue background&#10;&#10;Description automatically generated">
            <a:extLst>
              <a:ext uri="{FF2B5EF4-FFF2-40B4-BE49-F238E27FC236}">
                <a16:creationId xmlns:a16="http://schemas.microsoft.com/office/drawing/2014/main" id="{92D7B33E-4C8D-2575-9167-DEC91F6F9D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3284437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Alt 2">
    <p:spTree>
      <p:nvGrpSpPr>
        <p:cNvPr id="1" name=""/>
        <p:cNvGrpSpPr/>
        <p:nvPr/>
      </p:nvGrpSpPr>
      <p:grpSpPr>
        <a:xfrm>
          <a:off x="0" y="0"/>
          <a:ext cx="0" cy="0"/>
          <a:chOff x="0" y="0"/>
          <a:chExt cx="0" cy="0"/>
        </a:xfrm>
      </p:grpSpPr>
      <p:pic>
        <p:nvPicPr>
          <p:cNvPr id="6" name="Picture 5" descr="A blue and pink background&#10;&#10;Description automatically generated">
            <a:extLst>
              <a:ext uri="{FF2B5EF4-FFF2-40B4-BE49-F238E27FC236}">
                <a16:creationId xmlns:a16="http://schemas.microsoft.com/office/drawing/2014/main" id="{3E31131D-40AA-72C9-C638-044F6569790C}"/>
              </a:ext>
            </a:extLst>
          </p:cNvPr>
          <p:cNvPicPr>
            <a:picLocks noChangeAspect="1"/>
          </p:cNvPicPr>
          <p:nvPr userDrawn="1"/>
        </p:nvPicPr>
        <p:blipFill>
          <a:blip r:embed="rId2"/>
          <a:stretch>
            <a:fillRect/>
          </a:stretch>
        </p:blipFill>
        <p:spPr>
          <a:xfrm>
            <a:off x="0" y="288"/>
            <a:ext cx="12192000" cy="6857423"/>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792389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 Alt 3">
    <p:spTree>
      <p:nvGrpSpPr>
        <p:cNvPr id="1" name=""/>
        <p:cNvGrpSpPr/>
        <p:nvPr/>
      </p:nvGrpSpPr>
      <p:grpSpPr>
        <a:xfrm>
          <a:off x="0" y="0"/>
          <a:ext cx="0" cy="0"/>
          <a:chOff x="0" y="0"/>
          <a:chExt cx="0" cy="0"/>
        </a:xfrm>
      </p:grpSpPr>
      <p:pic>
        <p:nvPicPr>
          <p:cNvPr id="6" name="Picture 5" descr="A blurry image of a purple and blue background&#10;&#10;Description automatically generated">
            <a:extLst>
              <a:ext uri="{FF2B5EF4-FFF2-40B4-BE49-F238E27FC236}">
                <a16:creationId xmlns:a16="http://schemas.microsoft.com/office/drawing/2014/main" id="{A5B99CD5-45FC-5982-E034-BB3EB53C8B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1838408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lt 4">
    <p:spTree>
      <p:nvGrpSpPr>
        <p:cNvPr id="1" name=""/>
        <p:cNvGrpSpPr/>
        <p:nvPr/>
      </p:nvGrpSpPr>
      <p:grpSpPr>
        <a:xfrm>
          <a:off x="0" y="0"/>
          <a:ext cx="0" cy="0"/>
          <a:chOff x="0" y="0"/>
          <a:chExt cx="0" cy="0"/>
        </a:xfrm>
      </p:grpSpPr>
      <p:pic>
        <p:nvPicPr>
          <p:cNvPr id="6" name="Picture 5" descr="A purple and blue background&#10;&#10;Description automatically generated">
            <a:extLst>
              <a:ext uri="{FF2B5EF4-FFF2-40B4-BE49-F238E27FC236}">
                <a16:creationId xmlns:a16="http://schemas.microsoft.com/office/drawing/2014/main" id="{6AD29D76-079F-D5A1-BF17-7B8E8AFE03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2835541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1C75-921E-E21A-2711-900AC82AD6C1}"/>
              </a:ext>
            </a:extLst>
          </p:cNvPr>
          <p:cNvSpPr>
            <a:spLocks noGrp="1"/>
          </p:cNvSpPr>
          <p:nvPr>
            <p:ph type="title" hasCustomPrompt="1"/>
          </p:nvPr>
        </p:nvSpPr>
        <p:spPr/>
        <p:txBody>
          <a:bodyPr/>
          <a:lstStyle>
            <a:lvl1pPr>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7DB1EB60-E1E0-C9F0-FE2C-1A9BA85EF363}"/>
              </a:ext>
            </a:extLst>
          </p:cNvPr>
          <p:cNvSpPr>
            <a:spLocks noGrp="1"/>
          </p:cNvSpPr>
          <p:nvPr>
            <p:ph sz="half" idx="1" hasCustomPrompt="1"/>
          </p:nvPr>
        </p:nvSpPr>
        <p:spPr>
          <a:xfrm>
            <a:off x="838200" y="1825625"/>
            <a:ext cx="5181600" cy="40608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A432E8C-EDCB-10F6-355A-8114EC66D61F}"/>
              </a:ext>
            </a:extLst>
          </p:cNvPr>
          <p:cNvSpPr>
            <a:spLocks noGrp="1"/>
          </p:cNvSpPr>
          <p:nvPr>
            <p:ph sz="half" idx="2" hasCustomPrompt="1"/>
          </p:nvPr>
        </p:nvSpPr>
        <p:spPr>
          <a:xfrm>
            <a:off x="6172200" y="1825625"/>
            <a:ext cx="5181600" cy="40608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ack and white logo&#10;&#10;Description automatically generated">
            <a:extLst>
              <a:ext uri="{FF2B5EF4-FFF2-40B4-BE49-F238E27FC236}">
                <a16:creationId xmlns:a16="http://schemas.microsoft.com/office/drawing/2014/main" id="{FCA7C350-1281-DFB4-1587-1A57A8DB46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8078" y="6078538"/>
            <a:ext cx="1431922" cy="448286"/>
          </a:xfrm>
          <a:prstGeom prst="rect">
            <a:avLst/>
          </a:prstGeom>
        </p:spPr>
      </p:pic>
      <p:pic>
        <p:nvPicPr>
          <p:cNvPr id="11" name="Picture 10" descr="A blue and pink background&#10;&#10;Description automatically generated">
            <a:extLst>
              <a:ext uri="{FF2B5EF4-FFF2-40B4-BE49-F238E27FC236}">
                <a16:creationId xmlns:a16="http://schemas.microsoft.com/office/drawing/2014/main" id="{63F5404F-19DD-8C0F-6D07-8DABAAD197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41808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A628-FD5D-6D69-23D1-A46C146BD721}"/>
              </a:ext>
            </a:extLst>
          </p:cNvPr>
          <p:cNvSpPr>
            <a:spLocks noGrp="1"/>
          </p:cNvSpPr>
          <p:nvPr>
            <p:ph type="title" hasCustomPrompt="1"/>
          </p:nvPr>
        </p:nvSpPr>
        <p:spPr/>
        <p:txBody>
          <a:bodyPr/>
          <a:lstStyle>
            <a:lvl1pPr>
              <a:defRPr/>
            </a:lvl1pPr>
          </a:lstStyle>
          <a:p>
            <a:r>
              <a:rPr lang="en-GB" dirty="0"/>
              <a:t>Click to add title</a:t>
            </a:r>
            <a:endParaRPr lang="en-US" dirty="0"/>
          </a:p>
        </p:txBody>
      </p:sp>
      <p:pic>
        <p:nvPicPr>
          <p:cNvPr id="4" name="Picture 3" descr="A blue and pink background&#10;&#10;Description automatically generated">
            <a:extLst>
              <a:ext uri="{FF2B5EF4-FFF2-40B4-BE49-F238E27FC236}">
                <a16:creationId xmlns:a16="http://schemas.microsoft.com/office/drawing/2014/main" id="{5E073325-4B77-6F95-1B73-1023A3F3D3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402987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and pink background&#10;&#10;Description automatically generated">
            <a:extLst>
              <a:ext uri="{FF2B5EF4-FFF2-40B4-BE49-F238E27FC236}">
                <a16:creationId xmlns:a16="http://schemas.microsoft.com/office/drawing/2014/main" id="{D924288D-845F-8D7F-3F65-A3CAC84CA9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311354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F8D6-E576-BA6F-6461-61F63C8D51F3}"/>
              </a:ext>
            </a:extLst>
          </p:cNvPr>
          <p:cNvSpPr>
            <a:spLocks noGrp="1"/>
          </p:cNvSpPr>
          <p:nvPr>
            <p:ph type="title" hasCustomPrompt="1"/>
          </p:nvPr>
        </p:nvSpPr>
        <p:spPr>
          <a:xfrm>
            <a:off x="839788" y="457200"/>
            <a:ext cx="3932237" cy="1600200"/>
          </a:xfrm>
        </p:spPr>
        <p:txBody>
          <a:bodyPr anchor="ctr"/>
          <a:lstStyle>
            <a:lvl1pPr>
              <a:defRPr sz="32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667FBBC5-833C-AE3D-E9AF-B9BF0378F72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3D8FBF52-9449-9746-434C-CAE3C997A3C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pic>
        <p:nvPicPr>
          <p:cNvPr id="8" name="Picture 7" descr="A blue and pink background&#10;&#10;Description automatically generated">
            <a:extLst>
              <a:ext uri="{FF2B5EF4-FFF2-40B4-BE49-F238E27FC236}">
                <a16:creationId xmlns:a16="http://schemas.microsoft.com/office/drawing/2014/main" id="{2CD46D06-C45C-D69D-6D56-4B1D25D27D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963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C01D-4D3C-7F4D-68F0-E7CBFA5ADA2B}"/>
              </a:ext>
            </a:extLst>
          </p:cNvPr>
          <p:cNvSpPr>
            <a:spLocks noGrp="1"/>
          </p:cNvSpPr>
          <p:nvPr>
            <p:ph type="title" hasCustomPrompt="1"/>
          </p:nvPr>
        </p:nvSpPr>
        <p:spPr>
          <a:xfrm>
            <a:off x="839788" y="457200"/>
            <a:ext cx="3932237" cy="1600200"/>
          </a:xfrm>
        </p:spPr>
        <p:txBody>
          <a:bodyPr anchor="ctr"/>
          <a:lstStyle>
            <a:lvl1pPr>
              <a:defRPr sz="3200"/>
            </a:lvl1pPr>
          </a:lstStyle>
          <a:p>
            <a:r>
              <a:rPr lang="en-GB" dirty="0"/>
              <a:t>Click to add title</a:t>
            </a:r>
            <a:endParaRPr lang="en-US" dirty="0"/>
          </a:p>
        </p:txBody>
      </p:sp>
      <p:sp>
        <p:nvSpPr>
          <p:cNvPr id="3" name="Picture Placeholder 2">
            <a:extLst>
              <a:ext uri="{FF2B5EF4-FFF2-40B4-BE49-F238E27FC236}">
                <a16:creationId xmlns:a16="http://schemas.microsoft.com/office/drawing/2014/main" id="{45608087-F197-4D0D-26DF-67DE04088A54}"/>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
        <p:nvSpPr>
          <p:cNvPr id="4" name="Text Placeholder 3">
            <a:extLst>
              <a:ext uri="{FF2B5EF4-FFF2-40B4-BE49-F238E27FC236}">
                <a16:creationId xmlns:a16="http://schemas.microsoft.com/office/drawing/2014/main" id="{7EA037D5-88CB-92E5-BA86-84CAFA4A54D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7344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2CC328F1-46D4-29D2-CCF7-8283A42FCE5F}"/>
              </a:ext>
            </a:extLst>
          </p:cNvPr>
          <p:cNvSpPr>
            <a:spLocks noGrp="1"/>
          </p:cNvSpPr>
          <p:nvPr>
            <p:ph type="title" hasCustomPrompt="1"/>
          </p:nvPr>
        </p:nvSpPr>
        <p:spPr>
          <a:xfrm>
            <a:off x="1069695" y="2103437"/>
            <a:ext cx="7217778" cy="1325563"/>
          </a:xfrm>
        </p:spPr>
        <p:txBody>
          <a:bodyPr/>
          <a:lstStyle>
            <a:lvl1pPr>
              <a:defRPr>
                <a:latin typeface="Didot" panose="02000503000000020003" pitchFamily="2" charset="-79"/>
                <a:cs typeface="Didot" panose="02000503000000020003" pitchFamily="2" charset="-79"/>
              </a:defRPr>
            </a:lvl1pPr>
          </a:lstStyle>
          <a:p>
            <a:r>
              <a:rPr lang="en-GB" dirty="0"/>
              <a:t>“Insert quote here”</a:t>
            </a:r>
            <a:endParaRPr lang="en-US" dirty="0"/>
          </a:p>
        </p:txBody>
      </p:sp>
      <p:pic>
        <p:nvPicPr>
          <p:cNvPr id="2" name="Picture 1" descr="A blue and pink background&#10;&#10;Description automatically generated">
            <a:extLst>
              <a:ext uri="{FF2B5EF4-FFF2-40B4-BE49-F238E27FC236}">
                <a16:creationId xmlns:a16="http://schemas.microsoft.com/office/drawing/2014/main" id="{89581EE4-57FD-7C84-251C-CA253B043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4" name="Text Placeholder 3">
            <a:extLst>
              <a:ext uri="{FF2B5EF4-FFF2-40B4-BE49-F238E27FC236}">
                <a16:creationId xmlns:a16="http://schemas.microsoft.com/office/drawing/2014/main" id="{0A82C9A1-C481-C8F5-DF16-8FD2570956B2}"/>
              </a:ext>
            </a:extLst>
          </p:cNvPr>
          <p:cNvSpPr>
            <a:spLocks noGrp="1"/>
          </p:cNvSpPr>
          <p:nvPr>
            <p:ph type="body" sz="quarter" idx="10" hasCustomPrompt="1"/>
          </p:nvPr>
        </p:nvSpPr>
        <p:spPr>
          <a:xfrm>
            <a:off x="7660586" y="4376649"/>
            <a:ext cx="2570162" cy="396875"/>
          </a:xfrm>
        </p:spPr>
        <p:txBody>
          <a:bodyPr>
            <a:normAutofit/>
          </a:bodyPr>
          <a:lstStyle>
            <a:lvl1pPr marL="0" indent="0">
              <a:buNone/>
              <a:defRPr sz="1600" i="1"/>
            </a:lvl1pPr>
          </a:lstStyle>
          <a:p>
            <a:pPr lvl="0"/>
            <a:r>
              <a:rPr lang="en-US" dirty="0"/>
              <a:t>Add source name / details</a:t>
            </a:r>
            <a:endParaRPr lang="en-GB" dirty="0"/>
          </a:p>
        </p:txBody>
      </p:sp>
    </p:spTree>
    <p:extLst>
      <p:ext uri="{BB962C8B-B14F-4D97-AF65-F5344CB8AC3E}">
        <p14:creationId xmlns:p14="http://schemas.microsoft.com/office/powerpoint/2010/main" val="141858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Four">
    <p:spTree>
      <p:nvGrpSpPr>
        <p:cNvPr id="1" name=""/>
        <p:cNvGrpSpPr/>
        <p:nvPr/>
      </p:nvGrpSpPr>
      <p:grpSpPr>
        <a:xfrm>
          <a:off x="0" y="0"/>
          <a:ext cx="0" cy="0"/>
          <a:chOff x="0" y="0"/>
          <a:chExt cx="0" cy="0"/>
        </a:xfrm>
      </p:grpSpPr>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5" name="Title 1">
            <a:extLst>
              <a:ext uri="{FF2B5EF4-FFF2-40B4-BE49-F238E27FC236}">
                <a16:creationId xmlns:a16="http://schemas.microsoft.com/office/drawing/2014/main" id="{EE56C728-7AF1-2B7C-A20F-A4CE7D766CA1}"/>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Meet the team</a:t>
            </a:r>
            <a:endParaRPr lang="en-US" dirty="0"/>
          </a:p>
        </p:txBody>
      </p:sp>
      <p:sp>
        <p:nvSpPr>
          <p:cNvPr id="6" name="Picture Placeholder 5">
            <a:extLst>
              <a:ext uri="{FF2B5EF4-FFF2-40B4-BE49-F238E27FC236}">
                <a16:creationId xmlns:a16="http://schemas.microsoft.com/office/drawing/2014/main" id="{E2059485-02EA-C409-18ED-7B9F971DB246}"/>
              </a:ext>
            </a:extLst>
          </p:cNvPr>
          <p:cNvSpPr>
            <a:spLocks noGrp="1"/>
          </p:cNvSpPr>
          <p:nvPr>
            <p:ph type="pic" sz="quarter" idx="10"/>
          </p:nvPr>
        </p:nvSpPr>
        <p:spPr>
          <a:xfrm>
            <a:off x="899171"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7" name="Text Placeholder 17">
            <a:extLst>
              <a:ext uri="{FF2B5EF4-FFF2-40B4-BE49-F238E27FC236}">
                <a16:creationId xmlns:a16="http://schemas.microsoft.com/office/drawing/2014/main" id="{3DE794A4-7282-323F-9652-DE8E21C2ABB1}"/>
              </a:ext>
            </a:extLst>
          </p:cNvPr>
          <p:cNvSpPr>
            <a:spLocks noGrp="1"/>
          </p:cNvSpPr>
          <p:nvPr>
            <p:ph type="body" sz="quarter" idx="16" hasCustomPrompt="1"/>
          </p:nvPr>
        </p:nvSpPr>
        <p:spPr>
          <a:xfrm>
            <a:off x="899172"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9" name="Text Placeholder 17">
            <a:extLst>
              <a:ext uri="{FF2B5EF4-FFF2-40B4-BE49-F238E27FC236}">
                <a16:creationId xmlns:a16="http://schemas.microsoft.com/office/drawing/2014/main" id="{EDACFD5D-41F1-E23D-9B37-C9EC13C9D949}"/>
              </a:ext>
            </a:extLst>
          </p:cNvPr>
          <p:cNvSpPr>
            <a:spLocks noGrp="1"/>
          </p:cNvSpPr>
          <p:nvPr>
            <p:ph type="body" sz="quarter" idx="17" hasCustomPrompt="1"/>
          </p:nvPr>
        </p:nvSpPr>
        <p:spPr>
          <a:xfrm>
            <a:off x="899171"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0" name="Text Placeholder 17">
            <a:extLst>
              <a:ext uri="{FF2B5EF4-FFF2-40B4-BE49-F238E27FC236}">
                <a16:creationId xmlns:a16="http://schemas.microsoft.com/office/drawing/2014/main" id="{D0E81051-20CF-F7D4-D2F2-FF0BB2B3101F}"/>
              </a:ext>
            </a:extLst>
          </p:cNvPr>
          <p:cNvSpPr>
            <a:spLocks noGrp="1"/>
          </p:cNvSpPr>
          <p:nvPr>
            <p:ph type="body" sz="quarter" idx="18" hasCustomPrompt="1"/>
          </p:nvPr>
        </p:nvSpPr>
        <p:spPr>
          <a:xfrm>
            <a:off x="899170"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1" name="Picture Placeholder 5">
            <a:extLst>
              <a:ext uri="{FF2B5EF4-FFF2-40B4-BE49-F238E27FC236}">
                <a16:creationId xmlns:a16="http://schemas.microsoft.com/office/drawing/2014/main" id="{57E67FDF-E5F5-BBEC-89C6-5E181F243833}"/>
              </a:ext>
            </a:extLst>
          </p:cNvPr>
          <p:cNvSpPr>
            <a:spLocks noGrp="1"/>
          </p:cNvSpPr>
          <p:nvPr>
            <p:ph type="pic" sz="quarter" idx="19"/>
          </p:nvPr>
        </p:nvSpPr>
        <p:spPr>
          <a:xfrm>
            <a:off x="9187542"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12" name="Text Placeholder 17">
            <a:extLst>
              <a:ext uri="{FF2B5EF4-FFF2-40B4-BE49-F238E27FC236}">
                <a16:creationId xmlns:a16="http://schemas.microsoft.com/office/drawing/2014/main" id="{EA8F0ECD-5536-6FCC-EF5A-1D144E9F8C43}"/>
              </a:ext>
            </a:extLst>
          </p:cNvPr>
          <p:cNvSpPr>
            <a:spLocks noGrp="1"/>
          </p:cNvSpPr>
          <p:nvPr>
            <p:ph type="body" sz="quarter" idx="20" hasCustomPrompt="1"/>
          </p:nvPr>
        </p:nvSpPr>
        <p:spPr>
          <a:xfrm>
            <a:off x="9187543"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13" name="Text Placeholder 17">
            <a:extLst>
              <a:ext uri="{FF2B5EF4-FFF2-40B4-BE49-F238E27FC236}">
                <a16:creationId xmlns:a16="http://schemas.microsoft.com/office/drawing/2014/main" id="{47278975-6A7F-2BD7-4DB9-0362A3F8D810}"/>
              </a:ext>
            </a:extLst>
          </p:cNvPr>
          <p:cNvSpPr>
            <a:spLocks noGrp="1"/>
          </p:cNvSpPr>
          <p:nvPr>
            <p:ph type="body" sz="quarter" idx="21" hasCustomPrompt="1"/>
          </p:nvPr>
        </p:nvSpPr>
        <p:spPr>
          <a:xfrm>
            <a:off x="9187542"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4" name="Text Placeholder 17">
            <a:extLst>
              <a:ext uri="{FF2B5EF4-FFF2-40B4-BE49-F238E27FC236}">
                <a16:creationId xmlns:a16="http://schemas.microsoft.com/office/drawing/2014/main" id="{D6A794F8-A07F-E93D-58AC-92812D7814C3}"/>
              </a:ext>
            </a:extLst>
          </p:cNvPr>
          <p:cNvSpPr>
            <a:spLocks noGrp="1"/>
          </p:cNvSpPr>
          <p:nvPr>
            <p:ph type="body" sz="quarter" idx="22" hasCustomPrompt="1"/>
          </p:nvPr>
        </p:nvSpPr>
        <p:spPr>
          <a:xfrm>
            <a:off x="9187541"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5" name="Picture Placeholder 5">
            <a:extLst>
              <a:ext uri="{FF2B5EF4-FFF2-40B4-BE49-F238E27FC236}">
                <a16:creationId xmlns:a16="http://schemas.microsoft.com/office/drawing/2014/main" id="{CE214502-F9E9-5BE8-083E-7A0DB72ED992}"/>
              </a:ext>
            </a:extLst>
          </p:cNvPr>
          <p:cNvSpPr>
            <a:spLocks noGrp="1"/>
          </p:cNvSpPr>
          <p:nvPr>
            <p:ph type="pic" sz="quarter" idx="23"/>
          </p:nvPr>
        </p:nvSpPr>
        <p:spPr>
          <a:xfrm>
            <a:off x="3645901"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16" name="Text Placeholder 17">
            <a:extLst>
              <a:ext uri="{FF2B5EF4-FFF2-40B4-BE49-F238E27FC236}">
                <a16:creationId xmlns:a16="http://schemas.microsoft.com/office/drawing/2014/main" id="{32F37294-AEA2-FE91-644C-789350682F38}"/>
              </a:ext>
            </a:extLst>
          </p:cNvPr>
          <p:cNvSpPr>
            <a:spLocks noGrp="1"/>
          </p:cNvSpPr>
          <p:nvPr>
            <p:ph type="body" sz="quarter" idx="24" hasCustomPrompt="1"/>
          </p:nvPr>
        </p:nvSpPr>
        <p:spPr>
          <a:xfrm>
            <a:off x="3645902"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17" name="Text Placeholder 17">
            <a:extLst>
              <a:ext uri="{FF2B5EF4-FFF2-40B4-BE49-F238E27FC236}">
                <a16:creationId xmlns:a16="http://schemas.microsoft.com/office/drawing/2014/main" id="{CBD67DCA-730B-A836-DBB2-ABD8D71D8F8F}"/>
              </a:ext>
            </a:extLst>
          </p:cNvPr>
          <p:cNvSpPr>
            <a:spLocks noGrp="1"/>
          </p:cNvSpPr>
          <p:nvPr>
            <p:ph type="body" sz="quarter" idx="25" hasCustomPrompt="1"/>
          </p:nvPr>
        </p:nvSpPr>
        <p:spPr>
          <a:xfrm>
            <a:off x="3645901"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8" name="Text Placeholder 17">
            <a:extLst>
              <a:ext uri="{FF2B5EF4-FFF2-40B4-BE49-F238E27FC236}">
                <a16:creationId xmlns:a16="http://schemas.microsoft.com/office/drawing/2014/main" id="{00C35678-CE6A-77EC-EE8E-ECD22A8869F6}"/>
              </a:ext>
            </a:extLst>
          </p:cNvPr>
          <p:cNvSpPr>
            <a:spLocks noGrp="1"/>
          </p:cNvSpPr>
          <p:nvPr>
            <p:ph type="body" sz="quarter" idx="26" hasCustomPrompt="1"/>
          </p:nvPr>
        </p:nvSpPr>
        <p:spPr>
          <a:xfrm>
            <a:off x="3645900"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9" name="Picture Placeholder 5">
            <a:extLst>
              <a:ext uri="{FF2B5EF4-FFF2-40B4-BE49-F238E27FC236}">
                <a16:creationId xmlns:a16="http://schemas.microsoft.com/office/drawing/2014/main" id="{84CCC695-2A90-7638-E120-946F8FEDAC37}"/>
              </a:ext>
            </a:extLst>
          </p:cNvPr>
          <p:cNvSpPr>
            <a:spLocks noGrp="1"/>
          </p:cNvSpPr>
          <p:nvPr>
            <p:ph type="pic" sz="quarter" idx="27"/>
          </p:nvPr>
        </p:nvSpPr>
        <p:spPr>
          <a:xfrm>
            <a:off x="6392636"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dirty="0"/>
              <a:t>Click icon to add picture</a:t>
            </a:r>
          </a:p>
        </p:txBody>
      </p:sp>
      <p:sp>
        <p:nvSpPr>
          <p:cNvPr id="20" name="Text Placeholder 17">
            <a:extLst>
              <a:ext uri="{FF2B5EF4-FFF2-40B4-BE49-F238E27FC236}">
                <a16:creationId xmlns:a16="http://schemas.microsoft.com/office/drawing/2014/main" id="{DF6CBFF0-C8E2-5C2D-F9FF-E27605AF6485}"/>
              </a:ext>
            </a:extLst>
          </p:cNvPr>
          <p:cNvSpPr>
            <a:spLocks noGrp="1"/>
          </p:cNvSpPr>
          <p:nvPr>
            <p:ph type="body" sz="quarter" idx="28" hasCustomPrompt="1"/>
          </p:nvPr>
        </p:nvSpPr>
        <p:spPr>
          <a:xfrm>
            <a:off x="6392637"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21" name="Text Placeholder 17">
            <a:extLst>
              <a:ext uri="{FF2B5EF4-FFF2-40B4-BE49-F238E27FC236}">
                <a16:creationId xmlns:a16="http://schemas.microsoft.com/office/drawing/2014/main" id="{40BC48E9-2100-305F-CDD7-8ABF07E788D9}"/>
              </a:ext>
            </a:extLst>
          </p:cNvPr>
          <p:cNvSpPr>
            <a:spLocks noGrp="1"/>
          </p:cNvSpPr>
          <p:nvPr>
            <p:ph type="body" sz="quarter" idx="29" hasCustomPrompt="1"/>
          </p:nvPr>
        </p:nvSpPr>
        <p:spPr>
          <a:xfrm>
            <a:off x="6392636"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22" name="Text Placeholder 17">
            <a:extLst>
              <a:ext uri="{FF2B5EF4-FFF2-40B4-BE49-F238E27FC236}">
                <a16:creationId xmlns:a16="http://schemas.microsoft.com/office/drawing/2014/main" id="{6453644C-B828-E755-6EB7-22182451DA94}"/>
              </a:ext>
            </a:extLst>
          </p:cNvPr>
          <p:cNvSpPr>
            <a:spLocks noGrp="1"/>
          </p:cNvSpPr>
          <p:nvPr>
            <p:ph type="body" sz="quarter" idx="30" hasCustomPrompt="1"/>
          </p:nvPr>
        </p:nvSpPr>
        <p:spPr>
          <a:xfrm>
            <a:off x="6392635"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Tree>
    <p:extLst>
      <p:ext uri="{BB962C8B-B14F-4D97-AF65-F5344CB8AC3E}">
        <p14:creationId xmlns:p14="http://schemas.microsoft.com/office/powerpoint/2010/main" val="230592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5D700-8F14-35D7-4556-9D83F63DB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add title</a:t>
            </a:r>
            <a:endParaRPr lang="en-US" dirty="0"/>
          </a:p>
        </p:txBody>
      </p:sp>
      <p:sp>
        <p:nvSpPr>
          <p:cNvPr id="3" name="Text Placeholder 2">
            <a:extLst>
              <a:ext uri="{FF2B5EF4-FFF2-40B4-BE49-F238E27FC236}">
                <a16:creationId xmlns:a16="http://schemas.microsoft.com/office/drawing/2014/main" id="{D578BA9A-A37A-F7F4-81A2-31D378FA9EC5}"/>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1B13AB8-86B2-4039-8934-625059D3AD17}"/>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998078" y="6078538"/>
            <a:ext cx="1431922" cy="448286"/>
          </a:xfrm>
          <a:prstGeom prst="rect">
            <a:avLst/>
          </a:prstGeom>
        </p:spPr>
      </p:pic>
    </p:spTree>
    <p:extLst>
      <p:ext uri="{BB962C8B-B14F-4D97-AF65-F5344CB8AC3E}">
        <p14:creationId xmlns:p14="http://schemas.microsoft.com/office/powerpoint/2010/main" val="231285461"/>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52" r:id="rId3"/>
    <p:sldLayoutId id="2147483671" r:id="rId4"/>
    <p:sldLayoutId id="2147483655" r:id="rId5"/>
    <p:sldLayoutId id="2147483656" r:id="rId6"/>
    <p:sldLayoutId id="2147483657" r:id="rId7"/>
    <p:sldLayoutId id="2147483678" r:id="rId8"/>
    <p:sldLayoutId id="2147483677" r:id="rId9"/>
    <p:sldLayoutId id="2147483679" r:id="rId10"/>
    <p:sldLayoutId id="2147483681" r:id="rId11"/>
    <p:sldLayoutId id="2147483682" r:id="rId12"/>
    <p:sldLayoutId id="2147483685" r:id="rId13"/>
    <p:sldLayoutId id="2147483663" r:id="rId14"/>
    <p:sldLayoutId id="2147483672" r:id="rId15"/>
    <p:sldLayoutId id="2147483675" r:id="rId16"/>
    <p:sldLayoutId id="2147483673" r:id="rId17"/>
    <p:sldLayoutId id="2147483674" r:id="rId18"/>
    <p:sldLayoutId id="2147483676" r:id="rId19"/>
    <p:sldLayoutId id="2147483683" r:id="rId20"/>
    <p:sldLayoutId id="2147483649" r:id="rId21"/>
    <p:sldLayoutId id="2147483660" r:id="rId22"/>
    <p:sldLayoutId id="2147483661" r:id="rId23"/>
  </p:sldLayoutIdLst>
  <p:txStyles>
    <p:titleStyle>
      <a:lvl1pPr algn="l" defTabSz="914400" rtl="0" eaLnBrk="1" latinLnBrk="0" hangingPunct="1">
        <a:lnSpc>
          <a:spcPct val="90000"/>
        </a:lnSpc>
        <a:spcBef>
          <a:spcPct val="0"/>
        </a:spcBef>
        <a:buNone/>
        <a:defRPr sz="4400" b="1" i="0" kern="1200">
          <a:solidFill>
            <a:schemeClr val="tx1"/>
          </a:solidFill>
          <a:latin typeface="Didot" panose="02000503000000020003" pitchFamily="2" charset="-79"/>
          <a:ea typeface="+mj-ea"/>
          <a:cs typeface="Didot" panose="020005030000000200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as.org.uk/disciplinary-and-grievance-procedures" TargetMode="External"/><Relationship Id="rId2" Type="http://schemas.openxmlformats.org/officeDocument/2006/relationships/hyperlink" Target="https://www.acas.org.uk/acas-code-of-practice-on-disciplinary-and-grievance-procedures" TargetMode="External"/><Relationship Id="rId1" Type="http://schemas.openxmlformats.org/officeDocument/2006/relationships/slideLayout" Target="../slideLayouts/slideLayout2.xml"/><Relationship Id="rId5" Type="http://schemas.openxmlformats.org/officeDocument/2006/relationships/hyperlink" Target="https://www.acas.org.uk/investigation-plan-and-report-templates" TargetMode="External"/><Relationship Id="rId4" Type="http://schemas.openxmlformats.org/officeDocument/2006/relationships/hyperlink" Target="https://www.acas.org.uk/acas-guide-to-conducting-workplace-investigations"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5CB-153E-B55C-3674-269972091192}"/>
              </a:ext>
            </a:extLst>
          </p:cNvPr>
          <p:cNvSpPr>
            <a:spLocks noGrp="1"/>
          </p:cNvSpPr>
          <p:nvPr>
            <p:ph type="ctrTitle"/>
          </p:nvPr>
        </p:nvSpPr>
        <p:spPr>
          <a:xfrm>
            <a:off x="721360" y="2600587"/>
            <a:ext cx="9144000" cy="1484852"/>
          </a:xfrm>
        </p:spPr>
        <p:txBody>
          <a:bodyPr>
            <a:normAutofit/>
          </a:bodyPr>
          <a:lstStyle/>
          <a:p>
            <a:r>
              <a:rPr lang="en-US" sz="4800" dirty="0"/>
              <a:t>Conducting disciplinary &amp; grievance investigations</a:t>
            </a:r>
          </a:p>
        </p:txBody>
      </p:sp>
      <p:sp>
        <p:nvSpPr>
          <p:cNvPr id="3" name="Subtitle 2">
            <a:extLst>
              <a:ext uri="{FF2B5EF4-FFF2-40B4-BE49-F238E27FC236}">
                <a16:creationId xmlns:a16="http://schemas.microsoft.com/office/drawing/2014/main" id="{177F9B87-8B9F-6DD8-7F0B-D283AB09C9E0}"/>
              </a:ext>
            </a:extLst>
          </p:cNvPr>
          <p:cNvSpPr>
            <a:spLocks noGrp="1"/>
          </p:cNvSpPr>
          <p:nvPr>
            <p:ph type="subTitle" idx="1"/>
          </p:nvPr>
        </p:nvSpPr>
        <p:spPr/>
        <p:txBody>
          <a:bodyPr/>
          <a:lstStyle/>
          <a:p>
            <a:r>
              <a:rPr lang="en-US" dirty="0"/>
              <a:t>Innes Clark and Alan Delaney</a:t>
            </a:r>
          </a:p>
          <a:p>
            <a:r>
              <a:rPr lang="en-US" dirty="0"/>
              <a:t>MFMac Employment Law Team</a:t>
            </a:r>
          </a:p>
        </p:txBody>
      </p:sp>
    </p:spTree>
    <p:extLst>
      <p:ext uri="{BB962C8B-B14F-4D97-AF65-F5344CB8AC3E}">
        <p14:creationId xmlns:p14="http://schemas.microsoft.com/office/powerpoint/2010/main" val="252195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95DB-F9A1-22F0-AEE6-1F49EA986A3C}"/>
              </a:ext>
            </a:extLst>
          </p:cNvPr>
          <p:cNvSpPr>
            <a:spLocks noGrp="1"/>
          </p:cNvSpPr>
          <p:nvPr>
            <p:ph type="title"/>
          </p:nvPr>
        </p:nvSpPr>
        <p:spPr/>
        <p:txBody>
          <a:bodyPr/>
          <a:lstStyle/>
          <a:p>
            <a:r>
              <a:rPr lang="en-GB" dirty="0"/>
              <a:t>Presentation of findings</a:t>
            </a:r>
          </a:p>
        </p:txBody>
      </p:sp>
      <p:sp>
        <p:nvSpPr>
          <p:cNvPr id="3" name="Content Placeholder 2">
            <a:extLst>
              <a:ext uri="{FF2B5EF4-FFF2-40B4-BE49-F238E27FC236}">
                <a16:creationId xmlns:a16="http://schemas.microsoft.com/office/drawing/2014/main" id="{F120BCA8-72D8-7B45-E313-99739E55ADA8}"/>
              </a:ext>
            </a:extLst>
          </p:cNvPr>
          <p:cNvSpPr>
            <a:spLocks noGrp="1"/>
          </p:cNvSpPr>
          <p:nvPr>
            <p:ph idx="1"/>
          </p:nvPr>
        </p:nvSpPr>
        <p:spPr/>
        <p:txBody>
          <a:bodyPr>
            <a:normAutofit lnSpcReduction="10000"/>
          </a:bodyPr>
          <a:lstStyle/>
          <a:p>
            <a:r>
              <a:rPr lang="en-GB" dirty="0"/>
              <a:t>An investigation report should include:-</a:t>
            </a:r>
          </a:p>
          <a:p>
            <a:pPr lvl="1"/>
            <a:r>
              <a:rPr lang="en-GB" dirty="0"/>
              <a:t>An introduction identifying the people involved and the circumstances leading to the investigation</a:t>
            </a:r>
          </a:p>
          <a:p>
            <a:pPr lvl="1"/>
            <a:r>
              <a:rPr lang="en-GB" dirty="0"/>
              <a:t>An explanation of how the investigation has been carried out </a:t>
            </a:r>
          </a:p>
          <a:p>
            <a:pPr lvl="1"/>
            <a:r>
              <a:rPr lang="en-GB" dirty="0"/>
              <a:t>A summary of the key evidence and the facts not in dispute and in dispute</a:t>
            </a:r>
          </a:p>
          <a:p>
            <a:pPr lvl="1"/>
            <a:r>
              <a:rPr lang="en-GB" dirty="0"/>
              <a:t>Copies of all relevant supporting documents including any evidence and witness statements</a:t>
            </a:r>
          </a:p>
          <a:p>
            <a:pPr lvl="1"/>
            <a:r>
              <a:rPr lang="en-GB" dirty="0"/>
              <a:t>Any recommendations should be limited to whether there is a case to answer – i.e. whether it should proceed to a disciplinary hearing</a:t>
            </a:r>
          </a:p>
          <a:p>
            <a:pPr lvl="1"/>
            <a:r>
              <a:rPr lang="en-GB" dirty="0"/>
              <a:t>Role of investigator is not to make findings on actual disciplinary allegations/issues of culpability</a:t>
            </a:r>
          </a:p>
        </p:txBody>
      </p:sp>
    </p:spTree>
    <p:extLst>
      <p:ext uri="{BB962C8B-B14F-4D97-AF65-F5344CB8AC3E}">
        <p14:creationId xmlns:p14="http://schemas.microsoft.com/office/powerpoint/2010/main" val="46511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AF41-3356-B194-DE2F-9451002D4200}"/>
              </a:ext>
            </a:extLst>
          </p:cNvPr>
          <p:cNvSpPr>
            <a:spLocks noGrp="1"/>
          </p:cNvSpPr>
          <p:nvPr>
            <p:ph type="title"/>
          </p:nvPr>
        </p:nvSpPr>
        <p:spPr/>
        <p:txBody>
          <a:bodyPr/>
          <a:lstStyle/>
          <a:p>
            <a:r>
              <a:rPr lang="en-GB" dirty="0"/>
              <a:t>Practical tips</a:t>
            </a:r>
          </a:p>
        </p:txBody>
      </p:sp>
      <p:sp>
        <p:nvSpPr>
          <p:cNvPr id="3" name="Content Placeholder 2">
            <a:extLst>
              <a:ext uri="{FF2B5EF4-FFF2-40B4-BE49-F238E27FC236}">
                <a16:creationId xmlns:a16="http://schemas.microsoft.com/office/drawing/2014/main" id="{0481A7C5-FC5B-733B-5202-8273F982E788}"/>
              </a:ext>
            </a:extLst>
          </p:cNvPr>
          <p:cNvSpPr>
            <a:spLocks noGrp="1"/>
          </p:cNvSpPr>
          <p:nvPr>
            <p:ph idx="1"/>
          </p:nvPr>
        </p:nvSpPr>
        <p:spPr/>
        <p:txBody>
          <a:bodyPr>
            <a:normAutofit fontScale="92500" lnSpcReduction="20000"/>
          </a:bodyPr>
          <a:lstStyle/>
          <a:p>
            <a:r>
              <a:rPr lang="en-GB" dirty="0"/>
              <a:t>Consider who will hear each stage of the disciplinary or grievance at the outset</a:t>
            </a:r>
          </a:p>
          <a:p>
            <a:r>
              <a:rPr lang="en-GB" dirty="0"/>
              <a:t>Set aside adequate time to deal with the investigation</a:t>
            </a:r>
          </a:p>
          <a:p>
            <a:r>
              <a:rPr lang="en-GB" dirty="0"/>
              <a:t>Communicate with relevant parties regarding timescales</a:t>
            </a:r>
          </a:p>
          <a:p>
            <a:r>
              <a:rPr lang="en-GB" dirty="0"/>
              <a:t>If you need more time than policy allows then agree this with parties involved</a:t>
            </a:r>
          </a:p>
          <a:p>
            <a:r>
              <a:rPr lang="en-GB" dirty="0"/>
              <a:t>Consider carefully what you will say to witnesses in relation to how their evidence will be used</a:t>
            </a:r>
          </a:p>
          <a:p>
            <a:r>
              <a:rPr lang="en-GB" dirty="0"/>
              <a:t>Approach investigation in logical manner, keeping contemporaneous notes of discussions</a:t>
            </a:r>
          </a:p>
          <a:p>
            <a:r>
              <a:rPr lang="en-GB" dirty="0"/>
              <a:t>Prepare in advance – e.g. questions to be asked of witnesses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0164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AF41-3356-B194-DE2F-9451002D4200}"/>
              </a:ext>
            </a:extLst>
          </p:cNvPr>
          <p:cNvSpPr>
            <a:spLocks noGrp="1"/>
          </p:cNvSpPr>
          <p:nvPr>
            <p:ph type="title"/>
          </p:nvPr>
        </p:nvSpPr>
        <p:spPr/>
        <p:txBody>
          <a:bodyPr/>
          <a:lstStyle/>
          <a:p>
            <a:r>
              <a:rPr lang="en-GB" dirty="0"/>
              <a:t>Practical tips</a:t>
            </a:r>
          </a:p>
        </p:txBody>
      </p:sp>
      <p:sp>
        <p:nvSpPr>
          <p:cNvPr id="3" name="Content Placeholder 2">
            <a:extLst>
              <a:ext uri="{FF2B5EF4-FFF2-40B4-BE49-F238E27FC236}">
                <a16:creationId xmlns:a16="http://schemas.microsoft.com/office/drawing/2014/main" id="{0481A7C5-FC5B-733B-5202-8273F982E788}"/>
              </a:ext>
            </a:extLst>
          </p:cNvPr>
          <p:cNvSpPr>
            <a:spLocks noGrp="1"/>
          </p:cNvSpPr>
          <p:nvPr>
            <p:ph idx="1"/>
          </p:nvPr>
        </p:nvSpPr>
        <p:spPr/>
        <p:txBody>
          <a:bodyPr>
            <a:normAutofit fontScale="85000" lnSpcReduction="20000"/>
          </a:bodyPr>
          <a:lstStyle/>
          <a:p>
            <a:r>
              <a:rPr lang="en-GB" dirty="0"/>
              <a:t>Speak to witnesses as soon as possible – memories fade</a:t>
            </a:r>
          </a:p>
          <a:p>
            <a:r>
              <a:rPr lang="en-GB" dirty="0"/>
              <a:t>Remain neutral and objective throughout investigation</a:t>
            </a:r>
          </a:p>
          <a:p>
            <a:r>
              <a:rPr lang="en-GB" dirty="0"/>
              <a:t>Keep in mind the health and well-being of all staff involved</a:t>
            </a:r>
          </a:p>
          <a:p>
            <a:r>
              <a:rPr lang="en-GB" dirty="0"/>
              <a:t>Always consider whether informal or alternative dispute resolution process could be used</a:t>
            </a:r>
          </a:p>
          <a:p>
            <a:r>
              <a:rPr lang="en-GB" dirty="0"/>
              <a:t>Follow any internal policies/guidelines</a:t>
            </a:r>
          </a:p>
          <a:p>
            <a:r>
              <a:rPr lang="en-GB" dirty="0"/>
              <a:t>Follow the ACAS Code of Practice on Disciplinary and Grievance Procedures</a:t>
            </a:r>
          </a:p>
          <a:p>
            <a:r>
              <a:rPr lang="en-GB" dirty="0"/>
              <a:t>Where an investigation report contains data about individuals it should be securely stored and access restricted only to those who need to see it</a:t>
            </a:r>
          </a:p>
          <a:p>
            <a:r>
              <a:rPr lang="en-GB" dirty="0"/>
              <a:t>Documentation should be securely disposed of once it becomes irrelevant or out of date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1173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7495-180E-0CA6-39E1-0F035945FC92}"/>
              </a:ext>
            </a:extLst>
          </p:cNvPr>
          <p:cNvSpPr>
            <a:spLocks noGrp="1"/>
          </p:cNvSpPr>
          <p:nvPr>
            <p:ph type="title"/>
          </p:nvPr>
        </p:nvSpPr>
        <p:spPr/>
        <p:txBody>
          <a:bodyPr/>
          <a:lstStyle/>
          <a:p>
            <a:r>
              <a:rPr lang="en-GB" dirty="0"/>
              <a:t>When is disciplinary suspension necessary?</a:t>
            </a:r>
          </a:p>
        </p:txBody>
      </p:sp>
      <p:sp>
        <p:nvSpPr>
          <p:cNvPr id="3" name="Content Placeholder 2">
            <a:extLst>
              <a:ext uri="{FF2B5EF4-FFF2-40B4-BE49-F238E27FC236}">
                <a16:creationId xmlns:a16="http://schemas.microsoft.com/office/drawing/2014/main" id="{C80B5C24-34C7-92DB-5AC5-383935CBFAEB}"/>
              </a:ext>
            </a:extLst>
          </p:cNvPr>
          <p:cNvSpPr>
            <a:spLocks noGrp="1"/>
          </p:cNvSpPr>
          <p:nvPr>
            <p:ph idx="1"/>
          </p:nvPr>
        </p:nvSpPr>
        <p:spPr>
          <a:xfrm>
            <a:off x="838200" y="1690688"/>
            <a:ext cx="10515600" cy="4321006"/>
          </a:xfrm>
        </p:spPr>
        <p:txBody>
          <a:bodyPr>
            <a:normAutofit/>
          </a:bodyPr>
          <a:lstStyle/>
          <a:p>
            <a:r>
              <a:rPr lang="en-GB" dirty="0"/>
              <a:t>Must be proper basis for suspension – knee jerk reaction risks constructive dismissal</a:t>
            </a:r>
          </a:p>
          <a:p>
            <a:r>
              <a:rPr lang="en-GB" dirty="0"/>
              <a:t>Suspension may be required to protect the investigation, the business, other staff or the person under investigation</a:t>
            </a:r>
          </a:p>
          <a:p>
            <a:r>
              <a:rPr lang="en-GB" dirty="0"/>
              <a:t>Always consider possible alternatives</a:t>
            </a:r>
          </a:p>
          <a:p>
            <a:r>
              <a:rPr lang="en-GB" dirty="0"/>
              <a:t>Should be paid and kept as short as possible</a:t>
            </a:r>
          </a:p>
          <a:p>
            <a:r>
              <a:rPr lang="en-GB" dirty="0"/>
              <a:t>Consider employee wellbeing</a:t>
            </a:r>
          </a:p>
          <a:p>
            <a:r>
              <a:rPr lang="en-GB" dirty="0"/>
              <a:t>As long as suspension is a reasonable and proper response to allegations it will not be a breach of contract</a:t>
            </a:r>
          </a:p>
          <a:p>
            <a:pPr marL="0" indent="0">
              <a:buNone/>
            </a:pPr>
            <a:endParaRPr lang="en-GB" dirty="0"/>
          </a:p>
        </p:txBody>
      </p:sp>
    </p:spTree>
    <p:extLst>
      <p:ext uri="{BB962C8B-B14F-4D97-AF65-F5344CB8AC3E}">
        <p14:creationId xmlns:p14="http://schemas.microsoft.com/office/powerpoint/2010/main" val="348248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CE48-79A6-993A-5EDA-A1BC0553CBFC}"/>
              </a:ext>
            </a:extLst>
          </p:cNvPr>
          <p:cNvSpPr>
            <a:spLocks noGrp="1"/>
          </p:cNvSpPr>
          <p:nvPr>
            <p:ph type="title"/>
          </p:nvPr>
        </p:nvSpPr>
        <p:spPr/>
        <p:txBody>
          <a:bodyPr/>
          <a:lstStyle/>
          <a:p>
            <a:r>
              <a:rPr lang="en-GB" dirty="0"/>
              <a:t>Employee refusal to progress an allegation or grievance</a:t>
            </a:r>
          </a:p>
        </p:txBody>
      </p:sp>
      <p:sp>
        <p:nvSpPr>
          <p:cNvPr id="3" name="Content Placeholder 2">
            <a:extLst>
              <a:ext uri="{FF2B5EF4-FFF2-40B4-BE49-F238E27FC236}">
                <a16:creationId xmlns:a16="http://schemas.microsoft.com/office/drawing/2014/main" id="{21E6B459-844B-7A42-73AD-F5C5FE5A8A55}"/>
              </a:ext>
            </a:extLst>
          </p:cNvPr>
          <p:cNvSpPr>
            <a:spLocks noGrp="1"/>
          </p:cNvSpPr>
          <p:nvPr>
            <p:ph idx="1"/>
          </p:nvPr>
        </p:nvSpPr>
        <p:spPr/>
        <p:txBody>
          <a:bodyPr>
            <a:normAutofit lnSpcReduction="10000"/>
          </a:bodyPr>
          <a:lstStyle/>
          <a:p>
            <a:r>
              <a:rPr lang="en-GB" dirty="0"/>
              <a:t>What if an employee makes an allegation but does not want to take it any further?</a:t>
            </a:r>
          </a:p>
          <a:p>
            <a:pPr lvl="1"/>
            <a:r>
              <a:rPr lang="en-GB" dirty="0"/>
              <a:t>Try to find out the reason for the refusal</a:t>
            </a:r>
          </a:p>
          <a:p>
            <a:pPr lvl="1"/>
            <a:r>
              <a:rPr lang="en-GB" dirty="0"/>
              <a:t>Ensure the employee fully understands the process and offer support</a:t>
            </a:r>
          </a:p>
          <a:p>
            <a:pPr lvl="1"/>
            <a:r>
              <a:rPr lang="en-GB" dirty="0"/>
              <a:t>Consider alternative solutions such as mediation (if the employee will engage)</a:t>
            </a:r>
          </a:p>
          <a:p>
            <a:pPr lvl="1"/>
            <a:r>
              <a:rPr lang="en-GB" dirty="0"/>
              <a:t>Consider if the matter can be progressed without the employee who raised it being involved, weighing up issues such as fairness and maintenance of a safe working environment</a:t>
            </a:r>
          </a:p>
          <a:p>
            <a:pPr lvl="1"/>
            <a:r>
              <a:rPr lang="en-GB" dirty="0"/>
              <a:t>Does matter need to be progressed anyway, irrespective of views of employee?</a:t>
            </a:r>
          </a:p>
        </p:txBody>
      </p:sp>
    </p:spTree>
    <p:extLst>
      <p:ext uri="{BB962C8B-B14F-4D97-AF65-F5344CB8AC3E}">
        <p14:creationId xmlns:p14="http://schemas.microsoft.com/office/powerpoint/2010/main" val="383743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0D71-4D45-A8DC-8D20-7FA42AB4DD77}"/>
              </a:ext>
            </a:extLst>
          </p:cNvPr>
          <p:cNvSpPr>
            <a:spLocks noGrp="1"/>
          </p:cNvSpPr>
          <p:nvPr>
            <p:ph type="title"/>
          </p:nvPr>
        </p:nvSpPr>
        <p:spPr/>
        <p:txBody>
          <a:bodyPr/>
          <a:lstStyle/>
          <a:p>
            <a:r>
              <a:rPr lang="en-GB" dirty="0"/>
              <a:t>Dealing with anonymous witnesses</a:t>
            </a:r>
          </a:p>
        </p:txBody>
      </p:sp>
      <p:sp>
        <p:nvSpPr>
          <p:cNvPr id="3" name="Content Placeholder 2">
            <a:extLst>
              <a:ext uri="{FF2B5EF4-FFF2-40B4-BE49-F238E27FC236}">
                <a16:creationId xmlns:a16="http://schemas.microsoft.com/office/drawing/2014/main" id="{AEA9F96D-4505-729C-0679-82705BA401FC}"/>
              </a:ext>
            </a:extLst>
          </p:cNvPr>
          <p:cNvSpPr>
            <a:spLocks noGrp="1"/>
          </p:cNvSpPr>
          <p:nvPr>
            <p:ph idx="1"/>
          </p:nvPr>
        </p:nvSpPr>
        <p:spPr/>
        <p:txBody>
          <a:bodyPr/>
          <a:lstStyle/>
          <a:p>
            <a:r>
              <a:rPr lang="en-GB" dirty="0"/>
              <a:t>Anonymity of witnesses - only in exceptional circumstances</a:t>
            </a:r>
          </a:p>
          <a:p>
            <a:r>
              <a:rPr lang="en-GB" dirty="0"/>
              <a:t>The employee being investigated is likely to be disadvantaged if anonymous evidence is used</a:t>
            </a:r>
          </a:p>
          <a:p>
            <a:r>
              <a:rPr lang="en-GB" dirty="0"/>
              <a:t>Investigator should explore why the witness is reluctant to give evidence, and this may include making tactful enquiries as to the character and background of the witness seeking anonymity to assess credibility</a:t>
            </a:r>
          </a:p>
        </p:txBody>
      </p:sp>
    </p:spTree>
    <p:extLst>
      <p:ext uri="{BB962C8B-B14F-4D97-AF65-F5344CB8AC3E}">
        <p14:creationId xmlns:p14="http://schemas.microsoft.com/office/powerpoint/2010/main" val="207869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0D71-4D45-A8DC-8D20-7FA42AB4DD77}"/>
              </a:ext>
            </a:extLst>
          </p:cNvPr>
          <p:cNvSpPr>
            <a:spLocks noGrp="1"/>
          </p:cNvSpPr>
          <p:nvPr>
            <p:ph type="title"/>
          </p:nvPr>
        </p:nvSpPr>
        <p:spPr/>
        <p:txBody>
          <a:bodyPr/>
          <a:lstStyle/>
          <a:p>
            <a:r>
              <a:rPr lang="en-GB" dirty="0"/>
              <a:t>Dealing with anonymous witnesses</a:t>
            </a:r>
          </a:p>
        </p:txBody>
      </p:sp>
      <p:sp>
        <p:nvSpPr>
          <p:cNvPr id="3" name="Content Placeholder 2">
            <a:extLst>
              <a:ext uri="{FF2B5EF4-FFF2-40B4-BE49-F238E27FC236}">
                <a16:creationId xmlns:a16="http://schemas.microsoft.com/office/drawing/2014/main" id="{AEA9F96D-4505-729C-0679-82705BA401FC}"/>
              </a:ext>
            </a:extLst>
          </p:cNvPr>
          <p:cNvSpPr>
            <a:spLocks noGrp="1"/>
          </p:cNvSpPr>
          <p:nvPr>
            <p:ph idx="1"/>
          </p:nvPr>
        </p:nvSpPr>
        <p:spPr/>
        <p:txBody>
          <a:bodyPr>
            <a:normAutofit/>
          </a:bodyPr>
          <a:lstStyle/>
          <a:p>
            <a:r>
              <a:rPr lang="en-GB" dirty="0"/>
              <a:t>Where it is decided circumstances do warrant anonymity, employer should consider how that impacts on the fairness of the procedure</a:t>
            </a:r>
          </a:p>
          <a:p>
            <a:r>
              <a:rPr lang="en-GB" dirty="0"/>
              <a:t>Any statement should be taken without regard for the need for anonymity and then consider what needs to be omitted/redacted</a:t>
            </a:r>
          </a:p>
          <a:p>
            <a:r>
              <a:rPr lang="en-GB" dirty="0"/>
              <a:t>Witness should be made aware that if the matter proceeds to an employment tribunal hearing their identity may have to be revealed</a:t>
            </a:r>
          </a:p>
        </p:txBody>
      </p:sp>
    </p:spTree>
    <p:extLst>
      <p:ext uri="{BB962C8B-B14F-4D97-AF65-F5344CB8AC3E}">
        <p14:creationId xmlns:p14="http://schemas.microsoft.com/office/powerpoint/2010/main" val="189304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F22B-4ED7-1D2B-52AB-659EFA84DEA0}"/>
              </a:ext>
            </a:extLst>
          </p:cNvPr>
          <p:cNvSpPr>
            <a:spLocks noGrp="1"/>
          </p:cNvSpPr>
          <p:nvPr>
            <p:ph type="title"/>
          </p:nvPr>
        </p:nvSpPr>
        <p:spPr/>
        <p:txBody>
          <a:bodyPr/>
          <a:lstStyle/>
          <a:p>
            <a:r>
              <a:rPr lang="en-GB" dirty="0"/>
              <a:t>Who can see the information?</a:t>
            </a:r>
          </a:p>
        </p:txBody>
      </p:sp>
      <p:sp>
        <p:nvSpPr>
          <p:cNvPr id="3" name="Content Placeholder 2">
            <a:extLst>
              <a:ext uri="{FF2B5EF4-FFF2-40B4-BE49-F238E27FC236}">
                <a16:creationId xmlns:a16="http://schemas.microsoft.com/office/drawing/2014/main" id="{8A55474B-2F0C-4450-2447-B143A3F3125A}"/>
              </a:ext>
            </a:extLst>
          </p:cNvPr>
          <p:cNvSpPr>
            <a:spLocks noGrp="1"/>
          </p:cNvSpPr>
          <p:nvPr>
            <p:ph idx="1"/>
          </p:nvPr>
        </p:nvSpPr>
        <p:spPr>
          <a:xfrm>
            <a:off x="838200" y="1500996"/>
            <a:ext cx="10515600" cy="4554747"/>
          </a:xfrm>
        </p:spPr>
        <p:txBody>
          <a:bodyPr>
            <a:normAutofit/>
          </a:bodyPr>
          <a:lstStyle/>
          <a:p>
            <a:r>
              <a:rPr lang="en-GB" dirty="0"/>
              <a:t>Usually both the fact an investigation is taking place and the content of it should be kept confidential</a:t>
            </a:r>
          </a:p>
          <a:p>
            <a:r>
              <a:rPr lang="en-GB" dirty="0"/>
              <a:t>Disciplinary hearing - the employee being investigated should see the evidence compiled during the investigation, as should the individual accompanying them</a:t>
            </a:r>
          </a:p>
          <a:p>
            <a:r>
              <a:rPr lang="en-GB" dirty="0"/>
              <a:t>Grievance hearing – the employee who has raised the grievance would usually have sight of any written evidence but potentially more flexibility</a:t>
            </a:r>
          </a:p>
          <a:p>
            <a:r>
              <a:rPr lang="en-GB" dirty="0"/>
              <a:t>The individuals hearing the disciplinary and appeal (if required) should also have sight of all of the evidence</a:t>
            </a:r>
          </a:p>
        </p:txBody>
      </p:sp>
    </p:spTree>
    <p:extLst>
      <p:ext uri="{BB962C8B-B14F-4D97-AF65-F5344CB8AC3E}">
        <p14:creationId xmlns:p14="http://schemas.microsoft.com/office/powerpoint/2010/main" val="54433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F22B-4ED7-1D2B-52AB-659EFA84DEA0}"/>
              </a:ext>
            </a:extLst>
          </p:cNvPr>
          <p:cNvSpPr>
            <a:spLocks noGrp="1"/>
          </p:cNvSpPr>
          <p:nvPr>
            <p:ph type="title"/>
          </p:nvPr>
        </p:nvSpPr>
        <p:spPr/>
        <p:txBody>
          <a:bodyPr/>
          <a:lstStyle/>
          <a:p>
            <a:r>
              <a:rPr lang="en-GB" dirty="0"/>
              <a:t>Who can see the information?</a:t>
            </a:r>
          </a:p>
        </p:txBody>
      </p:sp>
      <p:sp>
        <p:nvSpPr>
          <p:cNvPr id="3" name="Content Placeholder 2">
            <a:extLst>
              <a:ext uri="{FF2B5EF4-FFF2-40B4-BE49-F238E27FC236}">
                <a16:creationId xmlns:a16="http://schemas.microsoft.com/office/drawing/2014/main" id="{8A55474B-2F0C-4450-2447-B143A3F3125A}"/>
              </a:ext>
            </a:extLst>
          </p:cNvPr>
          <p:cNvSpPr>
            <a:spLocks noGrp="1"/>
          </p:cNvSpPr>
          <p:nvPr>
            <p:ph idx="1"/>
          </p:nvPr>
        </p:nvSpPr>
        <p:spPr>
          <a:xfrm>
            <a:off x="838200" y="1500996"/>
            <a:ext cx="10515600" cy="4554747"/>
          </a:xfrm>
        </p:spPr>
        <p:txBody>
          <a:bodyPr>
            <a:normAutofit/>
          </a:bodyPr>
          <a:lstStyle/>
          <a:p>
            <a:r>
              <a:rPr lang="en-GB" dirty="0"/>
              <a:t>People spoken to as part of the process would be entitled to have sight of their own statements</a:t>
            </a:r>
          </a:p>
          <a:p>
            <a:r>
              <a:rPr lang="en-GB" dirty="0"/>
              <a:t>People spoken to as part of process could make Subject Access Request to retrieve additional information (eg references to them in other statements)</a:t>
            </a:r>
          </a:p>
          <a:p>
            <a:r>
              <a:rPr lang="en-GB" dirty="0"/>
              <a:t>In some sectors, regulatory authorities may need to be notified/provided with relevant information</a:t>
            </a:r>
          </a:p>
          <a:p>
            <a:pPr marL="0" indent="0">
              <a:buNone/>
            </a:pPr>
            <a:endParaRPr lang="en-GB" dirty="0"/>
          </a:p>
        </p:txBody>
      </p:sp>
    </p:spTree>
    <p:extLst>
      <p:ext uri="{BB962C8B-B14F-4D97-AF65-F5344CB8AC3E}">
        <p14:creationId xmlns:p14="http://schemas.microsoft.com/office/powerpoint/2010/main" val="31215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A907-4073-96C8-7973-4CB81FE8C0B2}"/>
              </a:ext>
            </a:extLst>
          </p:cNvPr>
          <p:cNvSpPr>
            <a:spLocks noGrp="1"/>
          </p:cNvSpPr>
          <p:nvPr>
            <p:ph type="title"/>
          </p:nvPr>
        </p:nvSpPr>
        <p:spPr/>
        <p:txBody>
          <a:bodyPr/>
          <a:lstStyle/>
          <a:p>
            <a:r>
              <a:rPr lang="en-GB" dirty="0"/>
              <a:t>Protected conversations</a:t>
            </a:r>
          </a:p>
        </p:txBody>
      </p:sp>
      <p:sp>
        <p:nvSpPr>
          <p:cNvPr id="3" name="Content Placeholder 2">
            <a:extLst>
              <a:ext uri="{FF2B5EF4-FFF2-40B4-BE49-F238E27FC236}">
                <a16:creationId xmlns:a16="http://schemas.microsoft.com/office/drawing/2014/main" id="{7DEC47D3-64A3-7811-3FD5-E54A7DEDF199}"/>
              </a:ext>
            </a:extLst>
          </p:cNvPr>
          <p:cNvSpPr>
            <a:spLocks noGrp="1"/>
          </p:cNvSpPr>
          <p:nvPr>
            <p:ph idx="1"/>
          </p:nvPr>
        </p:nvSpPr>
        <p:spPr/>
        <p:txBody>
          <a:bodyPr>
            <a:normAutofit/>
          </a:bodyPr>
          <a:lstStyle/>
          <a:p>
            <a:r>
              <a:rPr lang="en-GB" dirty="0"/>
              <a:t>Statutory construct enabling employer and employees to have a confidential discussion, potentially about dismissal </a:t>
            </a:r>
          </a:p>
          <a:p>
            <a:r>
              <a:rPr lang="en-GB" dirty="0"/>
              <a:t>Employee cannot be dismissed as part of the discussion</a:t>
            </a:r>
          </a:p>
          <a:p>
            <a:r>
              <a:rPr lang="en-GB" dirty="0"/>
              <a:t>Employer must act properly, and cannot threaten or apply excessive pressure to the employee to accept terms</a:t>
            </a:r>
          </a:p>
          <a:p>
            <a:r>
              <a:rPr lang="en-GB" dirty="0"/>
              <a:t>Both employer and employee can request a protected conversation</a:t>
            </a:r>
          </a:p>
          <a:p>
            <a:r>
              <a:rPr lang="en-GB" dirty="0"/>
              <a:t>Next webinar on 9 May looks at protected conversations and settlement agreements in more detail</a:t>
            </a:r>
          </a:p>
          <a:p>
            <a:endParaRPr lang="en-GB" dirty="0"/>
          </a:p>
        </p:txBody>
      </p:sp>
    </p:spTree>
    <p:extLst>
      <p:ext uri="{BB962C8B-B14F-4D97-AF65-F5344CB8AC3E}">
        <p14:creationId xmlns:p14="http://schemas.microsoft.com/office/powerpoint/2010/main" val="303221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A449-C887-2121-F667-41A850E0EAD7}"/>
              </a:ext>
            </a:extLst>
          </p:cNvPr>
          <p:cNvSpPr>
            <a:spLocks noGrp="1"/>
          </p:cNvSpPr>
          <p:nvPr>
            <p:ph type="title"/>
          </p:nvPr>
        </p:nvSpPr>
        <p:spPr/>
        <p:txBody>
          <a:bodyPr/>
          <a:lstStyle/>
          <a:p>
            <a:r>
              <a:rPr lang="en-GB" dirty="0"/>
              <a:t>Investigation - general </a:t>
            </a:r>
          </a:p>
        </p:txBody>
      </p:sp>
      <p:sp>
        <p:nvSpPr>
          <p:cNvPr id="3" name="Content Placeholder 2">
            <a:extLst>
              <a:ext uri="{FF2B5EF4-FFF2-40B4-BE49-F238E27FC236}">
                <a16:creationId xmlns:a16="http://schemas.microsoft.com/office/drawing/2014/main" id="{6E110CF8-8AE6-EE80-7618-E633AD00A2E9}"/>
              </a:ext>
            </a:extLst>
          </p:cNvPr>
          <p:cNvSpPr>
            <a:spLocks noGrp="1"/>
          </p:cNvSpPr>
          <p:nvPr>
            <p:ph idx="1"/>
          </p:nvPr>
        </p:nvSpPr>
        <p:spPr/>
        <p:txBody>
          <a:bodyPr>
            <a:normAutofit/>
          </a:bodyPr>
          <a:lstStyle/>
          <a:p>
            <a:r>
              <a:rPr lang="en-GB" dirty="0"/>
              <a:t>Employer has a duty to ensure as much investigation as is reasonable in the circumstances</a:t>
            </a:r>
          </a:p>
          <a:p>
            <a:r>
              <a:rPr lang="en-GB" dirty="0"/>
              <a:t>Extent of enquiries will depend on the situation (including, in the case of a disciplinary issue, the gravity of the offence)</a:t>
            </a:r>
          </a:p>
          <a:p>
            <a:r>
              <a:rPr lang="en-GB" dirty="0"/>
              <a:t>Admission of guilt can be taken at face value</a:t>
            </a:r>
          </a:p>
          <a:p>
            <a:r>
              <a:rPr lang="en-GB" dirty="0"/>
              <a:t>Read disciplinary/grievance policy</a:t>
            </a:r>
          </a:p>
          <a:p>
            <a:r>
              <a:rPr lang="en-GB" dirty="0"/>
              <a:t>Ensure compliance with ACAS Code of Practice on Disciplinary &amp; Grievance Procedures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5545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A907-4073-96C8-7973-4CB81FE8C0B2}"/>
              </a:ext>
            </a:extLst>
          </p:cNvPr>
          <p:cNvSpPr>
            <a:spLocks noGrp="1"/>
          </p:cNvSpPr>
          <p:nvPr>
            <p:ph type="title"/>
          </p:nvPr>
        </p:nvSpPr>
        <p:spPr/>
        <p:txBody>
          <a:bodyPr/>
          <a:lstStyle/>
          <a:p>
            <a:r>
              <a:rPr lang="en-GB" dirty="0"/>
              <a:t>Useful resources</a:t>
            </a:r>
          </a:p>
        </p:txBody>
      </p:sp>
      <p:sp>
        <p:nvSpPr>
          <p:cNvPr id="3" name="Content Placeholder 2">
            <a:extLst>
              <a:ext uri="{FF2B5EF4-FFF2-40B4-BE49-F238E27FC236}">
                <a16:creationId xmlns:a16="http://schemas.microsoft.com/office/drawing/2014/main" id="{7DEC47D3-64A3-7811-3FD5-E54A7DEDF199}"/>
              </a:ext>
            </a:extLst>
          </p:cNvPr>
          <p:cNvSpPr>
            <a:spLocks noGrp="1"/>
          </p:cNvSpPr>
          <p:nvPr>
            <p:ph idx="1"/>
          </p:nvPr>
        </p:nvSpPr>
        <p:spPr/>
        <p:txBody>
          <a:bodyPr>
            <a:normAutofit/>
          </a:bodyPr>
          <a:lstStyle/>
          <a:p>
            <a:r>
              <a:rPr lang="en-GB" dirty="0"/>
              <a:t>ACAS Code of Practice – </a:t>
            </a:r>
            <a:r>
              <a:rPr lang="en-GB" dirty="0">
                <a:hlinkClick r:id="rId2"/>
              </a:rPr>
              <a:t>Acas Code of Practice on disciplinary and grievance procedures | Acas</a:t>
            </a:r>
            <a:endParaRPr lang="en-GB" dirty="0"/>
          </a:p>
          <a:p>
            <a:r>
              <a:rPr lang="en-GB" dirty="0"/>
              <a:t>ACAS Guidance – Disciplinary and grievance procedures – see Investigations at Work section - </a:t>
            </a:r>
            <a:r>
              <a:rPr lang="en-GB" dirty="0">
                <a:hlinkClick r:id="rId3"/>
              </a:rPr>
              <a:t>Disciplinary and grievance procedures | Acas</a:t>
            </a:r>
            <a:endParaRPr lang="en-GB" dirty="0"/>
          </a:p>
          <a:p>
            <a:r>
              <a:rPr lang="en-GB" dirty="0"/>
              <a:t>ACAS Guide to conducting workplace investigations - </a:t>
            </a:r>
            <a:r>
              <a:rPr lang="en-GB" dirty="0">
                <a:hlinkClick r:id="rId4"/>
              </a:rPr>
              <a:t>Acas guide to conducting workplace investigations | Acas</a:t>
            </a:r>
            <a:endParaRPr lang="en-GB" dirty="0"/>
          </a:p>
          <a:p>
            <a:r>
              <a:rPr lang="en-GB" dirty="0"/>
              <a:t>ACAS investigation plan and report templates - </a:t>
            </a:r>
            <a:r>
              <a:rPr lang="en-GB" dirty="0">
                <a:hlinkClick r:id="rId5"/>
              </a:rPr>
              <a:t>Investigation plan and report templates | Acas</a:t>
            </a:r>
            <a:endParaRPr lang="en-GB" dirty="0"/>
          </a:p>
        </p:txBody>
      </p:sp>
    </p:spTree>
    <p:extLst>
      <p:ext uri="{BB962C8B-B14F-4D97-AF65-F5344CB8AC3E}">
        <p14:creationId xmlns:p14="http://schemas.microsoft.com/office/powerpoint/2010/main" val="2670766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85D4-0DF6-7996-DAAB-9797719AC84E}"/>
              </a:ext>
            </a:extLst>
          </p:cNvPr>
          <p:cNvSpPr>
            <a:spLocks noGrp="1"/>
          </p:cNvSpPr>
          <p:nvPr>
            <p:ph type="title"/>
          </p:nvPr>
        </p:nvSpPr>
        <p:spPr>
          <a:xfrm>
            <a:off x="838200" y="365125"/>
            <a:ext cx="10515600" cy="1325563"/>
          </a:xfrm>
        </p:spPr>
        <p:txBody>
          <a:bodyPr anchor="ctr">
            <a:normAutofit/>
          </a:bodyPr>
          <a:lstStyle/>
          <a:p>
            <a:r>
              <a:rPr lang="en-GB" dirty="0"/>
              <a:t>Questions</a:t>
            </a:r>
          </a:p>
        </p:txBody>
      </p:sp>
      <p:pic>
        <p:nvPicPr>
          <p:cNvPr id="7" name="Video 6" title="Neon Pink Question Mark">
            <a:hlinkClick r:id="" action="ppaction://media"/>
            <a:extLst>
              <a:ext uri="{FF2B5EF4-FFF2-40B4-BE49-F238E27FC236}">
                <a16:creationId xmlns:a16="http://schemas.microsoft.com/office/drawing/2014/main" id="{81C89DB3-5F80-2540-17E7-2CBDF728A9A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86377" y="1825625"/>
            <a:ext cx="7219245" cy="4060825"/>
          </a:xfrm>
          <a:prstGeom prst="rect">
            <a:avLst/>
          </a:prstGeom>
          <a:noFill/>
        </p:spPr>
      </p:pic>
    </p:spTree>
    <p:extLst>
      <p:ext uri="{BB962C8B-B14F-4D97-AF65-F5344CB8AC3E}">
        <p14:creationId xmlns:p14="http://schemas.microsoft.com/office/powerpoint/2010/main" val="22491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D83B-54FE-EA82-DC89-8D8BB34B091B}"/>
              </a:ext>
            </a:extLst>
          </p:cNvPr>
          <p:cNvSpPr>
            <a:spLocks noGrp="1"/>
          </p:cNvSpPr>
          <p:nvPr>
            <p:ph type="title"/>
          </p:nvPr>
        </p:nvSpPr>
        <p:spPr/>
        <p:txBody>
          <a:bodyPr/>
          <a:lstStyle/>
          <a:p>
            <a:r>
              <a:rPr lang="en-GB" dirty="0"/>
              <a:t>Key points from ACAS Code of Practice</a:t>
            </a:r>
          </a:p>
        </p:txBody>
      </p:sp>
      <p:sp>
        <p:nvSpPr>
          <p:cNvPr id="3" name="Content Placeholder 2">
            <a:extLst>
              <a:ext uri="{FF2B5EF4-FFF2-40B4-BE49-F238E27FC236}">
                <a16:creationId xmlns:a16="http://schemas.microsoft.com/office/drawing/2014/main" id="{8550AE25-78C5-ECF9-BF5E-581243CC4744}"/>
              </a:ext>
            </a:extLst>
          </p:cNvPr>
          <p:cNvSpPr>
            <a:spLocks noGrp="1"/>
          </p:cNvSpPr>
          <p:nvPr>
            <p:ph sz="half" idx="1"/>
          </p:nvPr>
        </p:nvSpPr>
        <p:spPr>
          <a:xfrm>
            <a:off x="838200" y="1825625"/>
            <a:ext cx="8289022" cy="4060825"/>
          </a:xfrm>
        </p:spPr>
        <p:txBody>
          <a:bodyPr>
            <a:normAutofit/>
          </a:bodyPr>
          <a:lstStyle/>
          <a:p>
            <a:pPr lvl="1"/>
            <a:endParaRPr lang="en-GB" dirty="0"/>
          </a:p>
          <a:p>
            <a:pPr lvl="1"/>
            <a:r>
              <a:rPr lang="en-GB" dirty="0"/>
              <a:t>Investigation to establish the facts</a:t>
            </a:r>
          </a:p>
          <a:p>
            <a:pPr lvl="1"/>
            <a:r>
              <a:rPr lang="en-GB" dirty="0"/>
              <a:t>No unreasonable delay with investigation</a:t>
            </a:r>
          </a:p>
          <a:p>
            <a:pPr lvl="1"/>
            <a:r>
              <a:rPr lang="en-GB" dirty="0"/>
              <a:t>Investigatory meeting may be necessary</a:t>
            </a:r>
          </a:p>
          <a:p>
            <a:pPr lvl="1"/>
            <a:r>
              <a:rPr lang="en-GB" dirty="0"/>
              <a:t>In misconduct cases different people should carry out investigation and disciplinary hearing</a:t>
            </a:r>
          </a:p>
          <a:p>
            <a:pPr lvl="1"/>
            <a:r>
              <a:rPr lang="en-GB" dirty="0"/>
              <a:t>Investigatory meeting should not in itself result in disciplinary action</a:t>
            </a:r>
          </a:p>
          <a:p>
            <a:pPr lvl="1"/>
            <a:r>
              <a:rPr lang="en-GB" dirty="0"/>
              <a:t>Adjourn disciplinary/grievance hearing for any further investigation</a:t>
            </a:r>
          </a:p>
        </p:txBody>
      </p:sp>
      <p:sp>
        <p:nvSpPr>
          <p:cNvPr id="4" name="Content Placeholder 3">
            <a:extLst>
              <a:ext uri="{FF2B5EF4-FFF2-40B4-BE49-F238E27FC236}">
                <a16:creationId xmlns:a16="http://schemas.microsoft.com/office/drawing/2014/main" id="{091DE35B-571C-571D-C0FE-EE21C5F367B9}"/>
              </a:ext>
            </a:extLst>
          </p:cNvPr>
          <p:cNvSpPr>
            <a:spLocks noGrp="1"/>
          </p:cNvSpPr>
          <p:nvPr>
            <p:ph sz="half" idx="2"/>
          </p:nvPr>
        </p:nvSpPr>
        <p:spPr>
          <a:xfrm>
            <a:off x="9562350" y="1690688"/>
            <a:ext cx="1929469" cy="4060825"/>
          </a:xfrm>
        </p:spPr>
        <p:txBody>
          <a:bodyPr>
            <a:normAutofit/>
          </a:bodyPr>
          <a:lstStyle/>
          <a:p>
            <a:pPr marL="0" indent="0">
              <a:buNone/>
            </a:pPr>
            <a:endParaRPr lang="en-GB" dirty="0"/>
          </a:p>
        </p:txBody>
      </p:sp>
    </p:spTree>
    <p:extLst>
      <p:ext uri="{BB962C8B-B14F-4D97-AF65-F5344CB8AC3E}">
        <p14:creationId xmlns:p14="http://schemas.microsoft.com/office/powerpoint/2010/main" val="85479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C0C1-852D-9B17-D65B-746389385F80}"/>
              </a:ext>
            </a:extLst>
          </p:cNvPr>
          <p:cNvSpPr>
            <a:spLocks noGrp="1"/>
          </p:cNvSpPr>
          <p:nvPr>
            <p:ph type="title"/>
          </p:nvPr>
        </p:nvSpPr>
        <p:spPr/>
        <p:txBody>
          <a:bodyPr/>
          <a:lstStyle/>
          <a:p>
            <a:r>
              <a:rPr lang="en-GB" dirty="0"/>
              <a:t>Who should conduct an investigation?</a:t>
            </a:r>
          </a:p>
        </p:txBody>
      </p:sp>
      <p:sp>
        <p:nvSpPr>
          <p:cNvPr id="3" name="Content Placeholder 2">
            <a:extLst>
              <a:ext uri="{FF2B5EF4-FFF2-40B4-BE49-F238E27FC236}">
                <a16:creationId xmlns:a16="http://schemas.microsoft.com/office/drawing/2014/main" id="{B3D26A1D-300E-8684-4E02-F2268427C33B}"/>
              </a:ext>
            </a:extLst>
          </p:cNvPr>
          <p:cNvSpPr>
            <a:spLocks noGrp="1"/>
          </p:cNvSpPr>
          <p:nvPr>
            <p:ph idx="1"/>
          </p:nvPr>
        </p:nvSpPr>
        <p:spPr/>
        <p:txBody>
          <a:bodyPr>
            <a:normAutofit fontScale="85000" lnSpcReduction="10000"/>
          </a:bodyPr>
          <a:lstStyle/>
          <a:p>
            <a:r>
              <a:rPr lang="en-GB" dirty="0"/>
              <a:t>Individual tasked with a disciplinary investigation should be impartial and, in a misconduct case, should not have been directly involved in the incident under investigation</a:t>
            </a:r>
          </a:p>
          <a:p>
            <a:r>
              <a:rPr lang="en-GB" dirty="0"/>
              <a:t>Direct involvement position is often different for:-</a:t>
            </a:r>
          </a:p>
          <a:p>
            <a:pPr lvl="1"/>
            <a:r>
              <a:rPr lang="en-GB" dirty="0"/>
              <a:t>Grievances</a:t>
            </a:r>
          </a:p>
          <a:p>
            <a:pPr lvl="1"/>
            <a:r>
              <a:rPr lang="en-GB" dirty="0"/>
              <a:t>Performance management/ill-heath issues </a:t>
            </a:r>
          </a:p>
          <a:p>
            <a:r>
              <a:rPr lang="en-GB" dirty="0"/>
              <a:t>Investigator is usually management level employee or HR representative</a:t>
            </a:r>
          </a:p>
          <a:p>
            <a:r>
              <a:rPr lang="en-GB" dirty="0"/>
              <a:t>An external investigator can be appointed</a:t>
            </a:r>
          </a:p>
          <a:p>
            <a:r>
              <a:rPr lang="en-GB" dirty="0"/>
              <a:t>Training for investigators will help them carry out the role – for example investigatory/questioning techniques</a:t>
            </a:r>
          </a:p>
          <a:p>
            <a:r>
              <a:rPr lang="en-GB" dirty="0"/>
              <a:t>Role is to ingather evidence rather than reach conclusions</a:t>
            </a:r>
          </a:p>
        </p:txBody>
      </p:sp>
    </p:spTree>
    <p:extLst>
      <p:ext uri="{BB962C8B-B14F-4D97-AF65-F5344CB8AC3E}">
        <p14:creationId xmlns:p14="http://schemas.microsoft.com/office/powerpoint/2010/main" val="190547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C0C1-852D-9B17-D65B-746389385F80}"/>
              </a:ext>
            </a:extLst>
          </p:cNvPr>
          <p:cNvSpPr>
            <a:spLocks noGrp="1"/>
          </p:cNvSpPr>
          <p:nvPr>
            <p:ph type="title"/>
          </p:nvPr>
        </p:nvSpPr>
        <p:spPr/>
        <p:txBody>
          <a:bodyPr/>
          <a:lstStyle/>
          <a:p>
            <a:r>
              <a:rPr lang="en-GB" dirty="0"/>
              <a:t>At the outset</a:t>
            </a:r>
          </a:p>
        </p:txBody>
      </p:sp>
      <p:sp>
        <p:nvSpPr>
          <p:cNvPr id="3" name="Content Placeholder 2">
            <a:extLst>
              <a:ext uri="{FF2B5EF4-FFF2-40B4-BE49-F238E27FC236}">
                <a16:creationId xmlns:a16="http://schemas.microsoft.com/office/drawing/2014/main" id="{B3D26A1D-300E-8684-4E02-F2268427C33B}"/>
              </a:ext>
            </a:extLst>
          </p:cNvPr>
          <p:cNvSpPr>
            <a:spLocks noGrp="1"/>
          </p:cNvSpPr>
          <p:nvPr>
            <p:ph idx="1"/>
          </p:nvPr>
        </p:nvSpPr>
        <p:spPr/>
        <p:txBody>
          <a:bodyPr>
            <a:normAutofit/>
          </a:bodyPr>
          <a:lstStyle/>
          <a:p>
            <a:r>
              <a:rPr lang="en-GB" dirty="0"/>
              <a:t>Clear terms of reference of investigation – important that this is agreed with employee in a grievance situation</a:t>
            </a:r>
          </a:p>
          <a:p>
            <a:r>
              <a:rPr lang="en-GB" dirty="0"/>
              <a:t>Draft a plan – terms of reference, key issues, relevant policies, likely evidence to be considered, witnesses to be spoken to, likely timescales</a:t>
            </a:r>
          </a:p>
          <a:p>
            <a:r>
              <a:rPr lang="en-GB" dirty="0"/>
              <a:t>Set aside sufficient time to investigate</a:t>
            </a:r>
          </a:p>
          <a:p>
            <a:r>
              <a:rPr lang="en-GB" dirty="0"/>
              <a:t>Indicate likely timescales to key parties and keep them updated</a:t>
            </a:r>
          </a:p>
          <a:p>
            <a:pPr marL="0" indent="0">
              <a:buNone/>
            </a:pPr>
            <a:endParaRPr lang="en-GB" dirty="0"/>
          </a:p>
          <a:p>
            <a:endParaRPr lang="en-GB" dirty="0"/>
          </a:p>
        </p:txBody>
      </p:sp>
    </p:spTree>
    <p:extLst>
      <p:ext uri="{BB962C8B-B14F-4D97-AF65-F5344CB8AC3E}">
        <p14:creationId xmlns:p14="http://schemas.microsoft.com/office/powerpoint/2010/main" val="271373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C0C1-852D-9B17-D65B-746389385F80}"/>
              </a:ext>
            </a:extLst>
          </p:cNvPr>
          <p:cNvSpPr>
            <a:spLocks noGrp="1"/>
          </p:cNvSpPr>
          <p:nvPr>
            <p:ph type="title"/>
          </p:nvPr>
        </p:nvSpPr>
        <p:spPr/>
        <p:txBody>
          <a:bodyPr/>
          <a:lstStyle/>
          <a:p>
            <a:r>
              <a:rPr lang="en-GB" dirty="0"/>
              <a:t>Ingathering the evidence</a:t>
            </a:r>
          </a:p>
        </p:txBody>
      </p:sp>
      <p:sp>
        <p:nvSpPr>
          <p:cNvPr id="3" name="Content Placeholder 2">
            <a:extLst>
              <a:ext uri="{FF2B5EF4-FFF2-40B4-BE49-F238E27FC236}">
                <a16:creationId xmlns:a16="http://schemas.microsoft.com/office/drawing/2014/main" id="{B3D26A1D-300E-8684-4E02-F2268427C33B}"/>
              </a:ext>
            </a:extLst>
          </p:cNvPr>
          <p:cNvSpPr>
            <a:spLocks noGrp="1"/>
          </p:cNvSpPr>
          <p:nvPr>
            <p:ph idx="1"/>
          </p:nvPr>
        </p:nvSpPr>
        <p:spPr/>
        <p:txBody>
          <a:bodyPr>
            <a:normAutofit/>
          </a:bodyPr>
          <a:lstStyle/>
          <a:p>
            <a:r>
              <a:rPr lang="en-GB" dirty="0"/>
              <a:t>Important that investigation is impartial and does not just look for evidence that supports employers position</a:t>
            </a:r>
          </a:p>
          <a:p>
            <a:r>
              <a:rPr lang="en-GB" dirty="0"/>
              <a:t>Ingather relevant documentation</a:t>
            </a:r>
          </a:p>
          <a:p>
            <a:r>
              <a:rPr lang="en-GB" dirty="0"/>
              <a:t>Documents, emails</a:t>
            </a:r>
          </a:p>
          <a:p>
            <a:r>
              <a:rPr lang="en-GB" dirty="0"/>
              <a:t>Texts, Teams messages/What’s App messages</a:t>
            </a:r>
          </a:p>
          <a:p>
            <a:r>
              <a:rPr lang="en-GB" dirty="0"/>
              <a:t>Investigation of mobile telephone/laptop</a:t>
            </a:r>
          </a:p>
          <a:p>
            <a:r>
              <a:rPr lang="en-GB" dirty="0"/>
              <a:t>CCTV or call recordings</a:t>
            </a:r>
          </a:p>
          <a:p>
            <a:pPr marL="0" indent="0">
              <a:buNone/>
            </a:pPr>
            <a:endParaRPr lang="en-GB" dirty="0"/>
          </a:p>
          <a:p>
            <a:endParaRPr lang="en-GB" dirty="0"/>
          </a:p>
        </p:txBody>
      </p:sp>
    </p:spTree>
    <p:extLst>
      <p:ext uri="{BB962C8B-B14F-4D97-AF65-F5344CB8AC3E}">
        <p14:creationId xmlns:p14="http://schemas.microsoft.com/office/powerpoint/2010/main" val="335759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C0C1-852D-9B17-D65B-746389385F80}"/>
              </a:ext>
            </a:extLst>
          </p:cNvPr>
          <p:cNvSpPr>
            <a:spLocks noGrp="1"/>
          </p:cNvSpPr>
          <p:nvPr>
            <p:ph type="title"/>
          </p:nvPr>
        </p:nvSpPr>
        <p:spPr/>
        <p:txBody>
          <a:bodyPr/>
          <a:lstStyle/>
          <a:p>
            <a:r>
              <a:rPr lang="en-GB" dirty="0"/>
              <a:t>Ingathering the evidence - witnesses</a:t>
            </a:r>
          </a:p>
        </p:txBody>
      </p:sp>
      <p:sp>
        <p:nvSpPr>
          <p:cNvPr id="3" name="Content Placeholder 2">
            <a:extLst>
              <a:ext uri="{FF2B5EF4-FFF2-40B4-BE49-F238E27FC236}">
                <a16:creationId xmlns:a16="http://schemas.microsoft.com/office/drawing/2014/main" id="{B3D26A1D-300E-8684-4E02-F2268427C33B}"/>
              </a:ext>
            </a:extLst>
          </p:cNvPr>
          <p:cNvSpPr>
            <a:spLocks noGrp="1"/>
          </p:cNvSpPr>
          <p:nvPr>
            <p:ph idx="1"/>
          </p:nvPr>
        </p:nvSpPr>
        <p:spPr/>
        <p:txBody>
          <a:bodyPr>
            <a:normAutofit fontScale="92500" lnSpcReduction="20000"/>
          </a:bodyPr>
          <a:lstStyle/>
          <a:p>
            <a:r>
              <a:rPr lang="en-GB" dirty="0"/>
              <a:t>Speak to relevant witnesses - internal and external</a:t>
            </a:r>
          </a:p>
          <a:p>
            <a:r>
              <a:rPr lang="en-GB" dirty="0"/>
              <a:t>No statutory right to any particular period of notice in advance of investigatory meeting</a:t>
            </a:r>
          </a:p>
          <a:p>
            <a:r>
              <a:rPr lang="en-GB" dirty="0"/>
              <a:t>Usually done via a meeting or telephone call but could be done by way of witness responding in writing to written questions</a:t>
            </a:r>
          </a:p>
          <a:p>
            <a:r>
              <a:rPr lang="en-GB" dirty="0"/>
              <a:t>Witnesses should be given sight of their own statement, and ideally, sign it confirming its accuracy</a:t>
            </a:r>
          </a:p>
          <a:p>
            <a:r>
              <a:rPr lang="en-GB" dirty="0"/>
              <a:t>Explain to witnesses how their statement will be used and who might see it</a:t>
            </a:r>
          </a:p>
          <a:p>
            <a:r>
              <a:rPr lang="en-GB" dirty="0"/>
              <a:t>Questioning techniques/body language – see ACAS Guide on Conducting Workplace Investigations</a:t>
            </a:r>
          </a:p>
          <a:p>
            <a:endParaRPr lang="en-GB" dirty="0"/>
          </a:p>
          <a:p>
            <a:endParaRPr lang="en-GB" dirty="0"/>
          </a:p>
        </p:txBody>
      </p:sp>
    </p:spTree>
    <p:extLst>
      <p:ext uri="{BB962C8B-B14F-4D97-AF65-F5344CB8AC3E}">
        <p14:creationId xmlns:p14="http://schemas.microsoft.com/office/powerpoint/2010/main" val="8842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A449-C887-2121-F667-41A850E0EAD7}"/>
              </a:ext>
            </a:extLst>
          </p:cNvPr>
          <p:cNvSpPr>
            <a:spLocks noGrp="1"/>
          </p:cNvSpPr>
          <p:nvPr>
            <p:ph type="title"/>
          </p:nvPr>
        </p:nvSpPr>
        <p:spPr/>
        <p:txBody>
          <a:bodyPr/>
          <a:lstStyle/>
          <a:p>
            <a:r>
              <a:rPr lang="en-GB" dirty="0"/>
              <a:t>Investigation – right of accompaniment </a:t>
            </a:r>
          </a:p>
        </p:txBody>
      </p:sp>
      <p:sp>
        <p:nvSpPr>
          <p:cNvPr id="3" name="Content Placeholder 2">
            <a:extLst>
              <a:ext uri="{FF2B5EF4-FFF2-40B4-BE49-F238E27FC236}">
                <a16:creationId xmlns:a16="http://schemas.microsoft.com/office/drawing/2014/main" id="{6E110CF8-8AE6-EE80-7618-E633AD00A2E9}"/>
              </a:ext>
            </a:extLst>
          </p:cNvPr>
          <p:cNvSpPr>
            <a:spLocks noGrp="1"/>
          </p:cNvSpPr>
          <p:nvPr>
            <p:ph idx="1"/>
          </p:nvPr>
        </p:nvSpPr>
        <p:spPr/>
        <p:txBody>
          <a:bodyPr>
            <a:normAutofit/>
          </a:bodyPr>
          <a:lstStyle/>
          <a:p>
            <a:r>
              <a:rPr lang="en-GB" dirty="0"/>
              <a:t>No statutory right to be accompanied to disciplinary investigatory meeting </a:t>
            </a:r>
          </a:p>
          <a:p>
            <a:r>
              <a:rPr lang="en-GB" dirty="0"/>
              <a:t>Employee who raises a grievance has a statutory right to be accompanied at any investigation meeting</a:t>
            </a:r>
          </a:p>
          <a:p>
            <a:r>
              <a:rPr lang="en-GB" dirty="0"/>
              <a:t>Witnesses spoken to as part of disciplinary or grievance process do not have statutory right to be accompanied </a:t>
            </a:r>
          </a:p>
          <a:p>
            <a:r>
              <a:rPr lang="en-GB" dirty="0"/>
              <a:t>But… in all cases check internal policy</a:t>
            </a:r>
          </a:p>
        </p:txBody>
      </p:sp>
    </p:spTree>
    <p:extLst>
      <p:ext uri="{BB962C8B-B14F-4D97-AF65-F5344CB8AC3E}">
        <p14:creationId xmlns:p14="http://schemas.microsoft.com/office/powerpoint/2010/main" val="201462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C519-1179-C9E7-0C7E-0C964F901B86}"/>
              </a:ext>
            </a:extLst>
          </p:cNvPr>
          <p:cNvSpPr>
            <a:spLocks noGrp="1"/>
          </p:cNvSpPr>
          <p:nvPr>
            <p:ph type="title"/>
          </p:nvPr>
        </p:nvSpPr>
        <p:spPr/>
        <p:txBody>
          <a:bodyPr/>
          <a:lstStyle/>
          <a:p>
            <a:r>
              <a:rPr lang="en-GB" dirty="0"/>
              <a:t>Presentation of findings</a:t>
            </a:r>
          </a:p>
        </p:txBody>
      </p:sp>
      <p:sp>
        <p:nvSpPr>
          <p:cNvPr id="3" name="Content Placeholder 2">
            <a:extLst>
              <a:ext uri="{FF2B5EF4-FFF2-40B4-BE49-F238E27FC236}">
                <a16:creationId xmlns:a16="http://schemas.microsoft.com/office/drawing/2014/main" id="{9FC564B1-9327-974C-D6F5-3389A664670A}"/>
              </a:ext>
            </a:extLst>
          </p:cNvPr>
          <p:cNvSpPr>
            <a:spLocks noGrp="1"/>
          </p:cNvSpPr>
          <p:nvPr>
            <p:ph idx="1"/>
          </p:nvPr>
        </p:nvSpPr>
        <p:spPr/>
        <p:txBody>
          <a:bodyPr>
            <a:normAutofit fontScale="92500"/>
          </a:bodyPr>
          <a:lstStyle/>
          <a:p>
            <a:r>
              <a:rPr lang="en-GB" dirty="0"/>
              <a:t>Usually an investigator should provide their findings in a written report</a:t>
            </a:r>
          </a:p>
          <a:p>
            <a:r>
              <a:rPr lang="en-GB" dirty="0"/>
              <a:t>Report should cover all the relevant facts - may lead to accusations of bias/unfairness if information is excluded</a:t>
            </a:r>
          </a:p>
          <a:p>
            <a:r>
              <a:rPr lang="en-GB" dirty="0"/>
              <a:t>Cover facts not in dispute and in dispute</a:t>
            </a:r>
          </a:p>
          <a:p>
            <a:r>
              <a:rPr lang="en-GB" dirty="0"/>
              <a:t>Any mitigating factors should also be included</a:t>
            </a:r>
          </a:p>
          <a:p>
            <a:r>
              <a:rPr lang="en-GB" dirty="0"/>
              <a:t>An investigator may seek advice from HR but the report must reflect their own conclusions</a:t>
            </a:r>
          </a:p>
          <a:p>
            <a:r>
              <a:rPr lang="en-GB" dirty="0"/>
              <a:t>Investigator should be careful regarding discussions with disciplinary chair/appeal chair</a:t>
            </a:r>
          </a:p>
        </p:txBody>
      </p:sp>
    </p:spTree>
    <p:extLst>
      <p:ext uri="{BB962C8B-B14F-4D97-AF65-F5344CB8AC3E}">
        <p14:creationId xmlns:p14="http://schemas.microsoft.com/office/powerpoint/2010/main" val="3983227220"/>
      </p:ext>
    </p:extLst>
  </p:cSld>
  <p:clrMapOvr>
    <a:masterClrMapping/>
  </p:clrMapOvr>
</p:sld>
</file>

<file path=ppt/theme/theme1.xml><?xml version="1.0" encoding="utf-8"?>
<a:theme xmlns:a="http://schemas.openxmlformats.org/drawingml/2006/main" name="Office Theme">
  <a:themeElements>
    <a:clrScheme name="MFMac">
      <a:dk1>
        <a:srgbClr val="000000"/>
      </a:dk1>
      <a:lt1>
        <a:srgbClr val="FFFFFF"/>
      </a:lt1>
      <a:dk2>
        <a:srgbClr val="757070"/>
      </a:dk2>
      <a:lt2>
        <a:srgbClr val="E7E6E6"/>
      </a:lt2>
      <a:accent1>
        <a:srgbClr val="1B0E60"/>
      </a:accent1>
      <a:accent2>
        <a:srgbClr val="7C0F6C"/>
      </a:accent2>
      <a:accent3>
        <a:srgbClr val="CC0C7B"/>
      </a:accent3>
      <a:accent4>
        <a:srgbClr val="FFFFFF"/>
      </a:accent4>
      <a:accent5>
        <a:srgbClr val="0EDFD9"/>
      </a:accent5>
      <a:accent6>
        <a:srgbClr val="3A3838"/>
      </a:accent6>
      <a:hlink>
        <a:srgbClr val="1B0E60"/>
      </a:hlink>
      <a:folHlink>
        <a:srgbClr val="7C0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3DA5FFB-76A6-4F70-B7CD-963746D78C30}" vid="{A0421799-A4A3-4CF9-BFEF-D9758776435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 L E G A L ! 1 0 0 7 9 3 5 6 3 . 1 < / d o c u m e n t i d >  
     < s e n d e r i d > C M M 1 < / s e n d e r i d >  
     < s e n d e r e m a i l > C A R R I E . M I T C H E L L @ M O R T O N - F R A S E R . C O M < / s e n d e r e m a i l >  
     < l a s t m o d i f i e d > 2 0 2 4 - 0 4 - 1 0 T 1 4 : 0 3 : 1 7 . 0 0 0 0 0 0 0 + 0 1 : 0 0 < / l a s t m o d i f i e d >  
     < d a t a b a s e > L E G A L < / d a t a b a s e >  
 < / p r o p e r t i e s > 
</file>

<file path=customXml/itemProps1.xml><?xml version="1.0" encoding="utf-8"?>
<ds:datastoreItem xmlns:ds="http://schemas.openxmlformats.org/officeDocument/2006/customXml" ds:itemID="{7D7E8E78-271D-4076-B3ED-C0E82923D0A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661</TotalTime>
  <Words>1434</Words>
  <Application>Microsoft Office PowerPoint</Application>
  <PresentationFormat>Widescreen</PresentationFormat>
  <Paragraphs>125</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Didot</vt:lpstr>
      <vt:lpstr>Helvetica</vt:lpstr>
      <vt:lpstr>Roboto</vt:lpstr>
      <vt:lpstr>Roboto Light</vt:lpstr>
      <vt:lpstr>Office Theme</vt:lpstr>
      <vt:lpstr>Conducting disciplinary &amp; grievance investigations</vt:lpstr>
      <vt:lpstr>Investigation - general </vt:lpstr>
      <vt:lpstr>Key points from ACAS Code of Practice</vt:lpstr>
      <vt:lpstr>Who should conduct an investigation?</vt:lpstr>
      <vt:lpstr>At the outset</vt:lpstr>
      <vt:lpstr>Ingathering the evidence</vt:lpstr>
      <vt:lpstr>Ingathering the evidence - witnesses</vt:lpstr>
      <vt:lpstr>Investigation – right of accompaniment </vt:lpstr>
      <vt:lpstr>Presentation of findings</vt:lpstr>
      <vt:lpstr>Presentation of findings</vt:lpstr>
      <vt:lpstr>Practical tips</vt:lpstr>
      <vt:lpstr>Practical tips</vt:lpstr>
      <vt:lpstr>When is disciplinary suspension necessary?</vt:lpstr>
      <vt:lpstr>Employee refusal to progress an allegation or grievance</vt:lpstr>
      <vt:lpstr>Dealing with anonymous witnesses</vt:lpstr>
      <vt:lpstr>Dealing with anonymous witnesses</vt:lpstr>
      <vt:lpstr>Who can see the information?</vt:lpstr>
      <vt:lpstr>Who can see the information?</vt:lpstr>
      <vt:lpstr>Protected conversations</vt:lpstr>
      <vt:lpstr>Useful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disciplinary and grievance hearings</dc:title>
  <dc:creator>Carrie Mitchell</dc:creator>
  <cp:lastModifiedBy>Innes Clark</cp:lastModifiedBy>
  <cp:revision>11</cp:revision>
  <cp:lastPrinted>2024-04-15T07:46:32Z</cp:lastPrinted>
  <dcterms:created xsi:type="dcterms:W3CDTF">2024-04-09T20:20:44Z</dcterms:created>
  <dcterms:modified xsi:type="dcterms:W3CDTF">2024-04-18T13:13:52Z</dcterms:modified>
</cp:coreProperties>
</file>